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27"/>
  </p:notesMasterIdLst>
  <p:sldIdLst>
    <p:sldId id="296" r:id="rId5"/>
    <p:sldId id="315" r:id="rId6"/>
    <p:sldId id="340" r:id="rId7"/>
    <p:sldId id="338" r:id="rId8"/>
    <p:sldId id="360" r:id="rId9"/>
    <p:sldId id="342" r:id="rId10"/>
    <p:sldId id="361" r:id="rId11"/>
    <p:sldId id="368" r:id="rId12"/>
    <p:sldId id="357" r:id="rId13"/>
    <p:sldId id="362" r:id="rId14"/>
    <p:sldId id="363" r:id="rId15"/>
    <p:sldId id="353" r:id="rId16"/>
    <p:sldId id="356" r:id="rId17"/>
    <p:sldId id="317" r:id="rId18"/>
    <p:sldId id="364" r:id="rId19"/>
    <p:sldId id="351" r:id="rId20"/>
    <p:sldId id="354" r:id="rId21"/>
    <p:sldId id="366" r:id="rId22"/>
    <p:sldId id="367" r:id="rId23"/>
    <p:sldId id="349" r:id="rId24"/>
    <p:sldId id="365" r:id="rId25"/>
    <p:sldId id="30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44" userDrawn="1">
          <p15:clr>
            <a:srgbClr val="A4A3A4"/>
          </p15:clr>
        </p15:guide>
        <p15:guide id="2" orient="horz" pos="21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E2A947-EB77-F03E-FB74-0A921900742B}" name="Harris, Kelly - FPAC-NRCS, TX" initials="HKFNT" userId="S::Kelly.Harris@usda.gov::99d720b3-bfdc-4069-a98f-52e846e6ea9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24324"/>
    <a:srgbClr val="8E3E3E"/>
    <a:srgbClr val="924242"/>
    <a:srgbClr val="954243"/>
    <a:srgbClr val="575F44"/>
    <a:srgbClr val="544043"/>
    <a:srgbClr val="565E43"/>
    <a:srgbClr val="774388"/>
    <a:srgbClr val="513E40"/>
    <a:srgbClr val="5961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243019-7B88-4F62-8E99-D55D6B622409}" v="1" dt="2026-01-12T20:32:00.690"/>
  </p1510:revLst>
</p1510:revInfo>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540" autoAdjust="0"/>
  </p:normalViewPr>
  <p:slideViewPr>
    <p:cSldViewPr snapToGrid="0">
      <p:cViewPr varScale="1">
        <p:scale>
          <a:sx n="88" d="100"/>
          <a:sy n="88" d="100"/>
        </p:scale>
        <p:origin x="1494" y="84"/>
      </p:cViewPr>
      <p:guideLst>
        <p:guide pos="144"/>
        <p:guide orient="horz" pos="21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ch, Carl - FPAC-NRCS, WV" userId="S::carl.koch@usda.gov::8f9ea627-f344-4264-ba95-70db19643af5" providerId="AD" clId="Web-{CE243019-7B88-4F62-8E99-D55D6B622409}"/>
    <pc:docChg chg="modSld">
      <pc:chgData name="Koch, Carl - FPAC-NRCS, WV" userId="S::carl.koch@usda.gov::8f9ea627-f344-4264-ba95-70db19643af5" providerId="AD" clId="Web-{CE243019-7B88-4F62-8E99-D55D6B622409}" dt="2026-01-12T20:32:00.690" v="0" actId="20577"/>
      <pc:docMkLst>
        <pc:docMk/>
      </pc:docMkLst>
      <pc:sldChg chg="modSp">
        <pc:chgData name="Koch, Carl - FPAC-NRCS, WV" userId="S::carl.koch@usda.gov::8f9ea627-f344-4264-ba95-70db19643af5" providerId="AD" clId="Web-{CE243019-7B88-4F62-8E99-D55D6B622409}" dt="2026-01-12T20:32:00.690" v="0" actId="20577"/>
        <pc:sldMkLst>
          <pc:docMk/>
          <pc:sldMk cId="1482684629" sldId="296"/>
        </pc:sldMkLst>
        <pc:spChg chg="mod">
          <ac:chgData name="Koch, Carl - FPAC-NRCS, WV" userId="S::carl.koch@usda.gov::8f9ea627-f344-4264-ba95-70db19643af5" providerId="AD" clId="Web-{CE243019-7B88-4F62-8E99-D55D6B622409}" dt="2026-01-12T20:32:00.690" v="0" actId="20577"/>
          <ac:spMkLst>
            <pc:docMk/>
            <pc:sldMk cId="1482684629" sldId="296"/>
            <ac:spMk id="4" creationId="{D285EC0D-8183-732E-E20A-0CDF22E05C1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F60EC-E68F-4179-B210-C7A0BEC118CB}" type="datetimeFigureOut">
              <a:rPr lang="en-US" smtClean="0"/>
              <a:t>1/12/2026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6BD091-4092-4F28-8EE7-CA2A94FFB267}" type="slidenum">
              <a:rPr lang="en-US" smtClean="0"/>
              <a:t>‹#›</a:t>
            </a:fld>
            <a:endParaRPr lang="en-US"/>
          </a:p>
        </p:txBody>
      </p:sp>
    </p:spTree>
    <p:extLst>
      <p:ext uri="{BB962C8B-B14F-4D97-AF65-F5344CB8AC3E}">
        <p14:creationId xmlns:p14="http://schemas.microsoft.com/office/powerpoint/2010/main" val="3278987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Introduction, Like Module 5, support the ideas of the previous five modules in the spirit of continuous learning, continuous synthesis, and ultimately the idea of “go slow to go fast” leads to better conservation outcomes and benefits. That said, when fire is involved, there can be two modes, “excellence” in due diligence to support planning that provides a safe, efficient, and effective planned ignition. In the latter, the rapid response to quickly, reliably, and effectively understand the post wildfire environment and its impacts on soil health.</a:t>
            </a:r>
          </a:p>
        </p:txBody>
      </p:sp>
      <p:sp>
        <p:nvSpPr>
          <p:cNvPr id="4" name="Slide Number Placeholder 3"/>
          <p:cNvSpPr>
            <a:spLocks noGrp="1"/>
          </p:cNvSpPr>
          <p:nvPr>
            <p:ph type="sldNum" sz="quarter" idx="5"/>
          </p:nvPr>
        </p:nvSpPr>
        <p:spPr/>
        <p:txBody>
          <a:bodyPr/>
          <a:lstStyle/>
          <a:p>
            <a:fld id="{826BD091-4092-4F28-8EE7-CA2A94FFB267}" type="slidenum">
              <a:rPr lang="en-US" smtClean="0"/>
              <a:t>1</a:t>
            </a:fld>
            <a:endParaRPr lang="en-US"/>
          </a:p>
        </p:txBody>
      </p:sp>
    </p:spTree>
    <p:extLst>
      <p:ext uri="{BB962C8B-B14F-4D97-AF65-F5344CB8AC3E}">
        <p14:creationId xmlns:p14="http://schemas.microsoft.com/office/powerpoint/2010/main" val="1707656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This module will touch upon the “burning” topics of the physical, chemical, and ecological processes of fire, the good and bad wildfires, and how they relate to soil health. We will confirm and refute some myths and truths regarding of fire, what it does, and what it doesn’t do to. Keep an open mind, ask hard questions, lets go!</a:t>
            </a:r>
          </a:p>
        </p:txBody>
      </p:sp>
      <p:sp>
        <p:nvSpPr>
          <p:cNvPr id="4" name="Slide Number Placeholder 3"/>
          <p:cNvSpPr>
            <a:spLocks noGrp="1"/>
          </p:cNvSpPr>
          <p:nvPr>
            <p:ph type="sldNum" sz="quarter" idx="5"/>
          </p:nvPr>
        </p:nvSpPr>
        <p:spPr/>
        <p:txBody>
          <a:bodyPr/>
          <a:lstStyle/>
          <a:p>
            <a:fld id="{826BD091-4092-4F28-8EE7-CA2A94FFB267}" type="slidenum">
              <a:rPr lang="en-US" smtClean="0"/>
              <a:t>2</a:t>
            </a:fld>
            <a:endParaRPr lang="en-US"/>
          </a:p>
        </p:txBody>
      </p:sp>
    </p:spTree>
    <p:extLst>
      <p:ext uri="{BB962C8B-B14F-4D97-AF65-F5344CB8AC3E}">
        <p14:creationId xmlns:p14="http://schemas.microsoft.com/office/powerpoint/2010/main" val="2692996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u="sng" dirty="0"/>
              <a:t>Fire as a Physical, Chemical, and Ecological Processes (slide1)</a:t>
            </a:r>
          </a:p>
          <a:p>
            <a:endParaRPr lang="en-US" dirty="0"/>
          </a:p>
          <a:p>
            <a:r>
              <a:rPr lang="en-US" dirty="0"/>
              <a:t>There are two fire triangles. The first one (in orange) represents the chemical reaction of fire oxygen, heat, and fuel. Which in turns scales up to support the fire behavior triangle (in green), which is topography, fuels, and weather. The one management can address is fuels. The one that primarily drives behavior is weather. In particular, wind aspect of fire weather is the most significant determinant of fire behavior. This variable is able to “wash” over terrain, humidity, fuels, </a:t>
            </a:r>
            <a:r>
              <a:rPr lang="en-US" dirty="0" err="1"/>
              <a:t>etc</a:t>
            </a:r>
            <a:r>
              <a:rPr lang="en-US" dirty="0"/>
              <a:t> with increasing wind speed. Examples to suggest: Low fuels + low wind speed = no fire spread vs low fuels + high windspeed = rapid fire spread.</a:t>
            </a:r>
          </a:p>
          <a:p>
            <a:endParaRPr lang="en-US" dirty="0"/>
          </a:p>
          <a:p>
            <a:r>
              <a:rPr lang="en-US" dirty="0"/>
              <a:t>Citation: </a:t>
            </a:r>
          </a:p>
          <a:p>
            <a:r>
              <a:rPr lang="en-US" b="0" i="0" dirty="0">
                <a:solidFill>
                  <a:srgbClr val="222222"/>
                </a:solidFill>
                <a:effectLst/>
                <a:highlight>
                  <a:srgbClr val="FFFFFF"/>
                </a:highlight>
                <a:latin typeface="helvetica neue"/>
              </a:rPr>
              <a:t>McGranahan, Devan Allen, and Carissa L. </a:t>
            </a:r>
            <a:r>
              <a:rPr lang="en-US" b="0" i="0" dirty="0" err="1">
                <a:solidFill>
                  <a:srgbClr val="222222"/>
                </a:solidFill>
                <a:effectLst/>
                <a:highlight>
                  <a:srgbClr val="FFFFFF"/>
                </a:highlight>
                <a:latin typeface="helvetica neue"/>
              </a:rPr>
              <a:t>Wonkka</a:t>
            </a:r>
            <a:r>
              <a:rPr lang="en-US" b="0" i="0" dirty="0">
                <a:solidFill>
                  <a:srgbClr val="222222"/>
                </a:solidFill>
                <a:effectLst/>
                <a:highlight>
                  <a:srgbClr val="FFFFFF"/>
                </a:highlight>
                <a:latin typeface="helvetica neue"/>
              </a:rPr>
              <a:t>. 2018. "Wildland Fire Science Literacy: Education, Creation, and Application" </a:t>
            </a:r>
            <a:r>
              <a:rPr lang="en-US" b="0" i="1" dirty="0">
                <a:solidFill>
                  <a:srgbClr val="222222"/>
                </a:solidFill>
                <a:effectLst/>
                <a:highlight>
                  <a:srgbClr val="FFFFFF"/>
                </a:highlight>
                <a:latin typeface="helvetica neue"/>
              </a:rPr>
              <a:t>Fire</a:t>
            </a:r>
            <a:r>
              <a:rPr lang="en-US" b="0" i="0" dirty="0">
                <a:solidFill>
                  <a:srgbClr val="222222"/>
                </a:solidFill>
                <a:effectLst/>
                <a:highlight>
                  <a:srgbClr val="FFFFFF"/>
                </a:highlight>
                <a:latin typeface="helvetica neue"/>
              </a:rPr>
              <a:t> 1, no. 3: 52.</a:t>
            </a:r>
            <a:endParaRPr lang="en-US" dirty="0"/>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3</a:t>
            </a:fld>
            <a:endParaRPr lang="en-US"/>
          </a:p>
        </p:txBody>
      </p:sp>
    </p:spTree>
    <p:extLst>
      <p:ext uri="{BB962C8B-B14F-4D97-AF65-F5344CB8AC3E}">
        <p14:creationId xmlns:p14="http://schemas.microsoft.com/office/powerpoint/2010/main" val="505888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Fire as a Physical, Chemical, and Ecological Processes (slide2)</a:t>
            </a:r>
          </a:p>
          <a:p>
            <a:endParaRPr lang="en-US" dirty="0"/>
          </a:p>
          <a:p>
            <a:r>
              <a:rPr lang="en-US" dirty="0"/>
              <a:t>Taking the previous slide and concept, lets now put into scaled in both time and space. From the molecular and microscopic that occurs in seconds to days, to the very large landscapes that are sculpted across multiple century of fire influences. Fire is as natural a process as the sun and the rain. Human’s ability to grasp the micro or the macro can be difficult. Oddly enough, it’s the space where fire is somewhat of a momentary spectacle, not the very small and short or the very large and long, its right there and then. We can use science to bridge these scales and peak beneath this vitally important mechanism of forest soil health. </a:t>
            </a:r>
          </a:p>
          <a:p>
            <a:endParaRPr lang="en-US" dirty="0"/>
          </a:p>
          <a:p>
            <a:r>
              <a:rPr lang="en-US" dirty="0"/>
              <a:t>Terms (uncommon) defined in graph: </a:t>
            </a:r>
          </a:p>
          <a:p>
            <a:r>
              <a:rPr lang="en-US" dirty="0"/>
              <a:t>Physiognomy: The physical characterization of landscapes</a:t>
            </a:r>
          </a:p>
          <a:p>
            <a:r>
              <a:rPr lang="en-US" dirty="0"/>
              <a:t>Phenology: the study of the timing and cyclical patterns of events in the natural world, particularly those related to the annual life cycles of plants, animals, and other living things.</a:t>
            </a:r>
          </a:p>
          <a:p>
            <a:endParaRPr lang="en-US" dirty="0"/>
          </a:p>
          <a:p>
            <a:r>
              <a:rPr lang="en-US" dirty="0"/>
              <a:t>Image Citation: </a:t>
            </a:r>
            <a:r>
              <a:rPr lang="en-US" b="0" i="0" dirty="0">
                <a:solidFill>
                  <a:srgbClr val="333333"/>
                </a:solidFill>
                <a:effectLst/>
                <a:highlight>
                  <a:srgbClr val="FCFCFC"/>
                </a:highlight>
                <a:latin typeface="-apple-system"/>
              </a:rPr>
              <a:t>Loudermilk, E.L., O’Brien, J.J., Goodrick, S.L. </a:t>
            </a:r>
            <a:r>
              <a:rPr lang="en-US" b="0" i="1" dirty="0">
                <a:solidFill>
                  <a:srgbClr val="333333"/>
                </a:solidFill>
                <a:effectLst/>
                <a:highlight>
                  <a:srgbClr val="FCFCFC"/>
                </a:highlight>
                <a:latin typeface="-apple-system"/>
              </a:rPr>
              <a:t>et al.</a:t>
            </a:r>
            <a:r>
              <a:rPr lang="en-US" b="0" i="0" dirty="0">
                <a:solidFill>
                  <a:srgbClr val="333333"/>
                </a:solidFill>
                <a:effectLst/>
                <a:highlight>
                  <a:srgbClr val="FCFCFC"/>
                </a:highlight>
                <a:latin typeface="-apple-system"/>
              </a:rPr>
              <a:t> Vegetation’s influence on fire behavior goes beyond just being fuel. </a:t>
            </a:r>
            <a:r>
              <a:rPr lang="en-US" b="0" i="1" dirty="0">
                <a:solidFill>
                  <a:srgbClr val="333333"/>
                </a:solidFill>
                <a:effectLst/>
                <a:highlight>
                  <a:srgbClr val="FCFCFC"/>
                </a:highlight>
                <a:latin typeface="-apple-system"/>
              </a:rPr>
              <a:t>fire </a:t>
            </a:r>
            <a:r>
              <a:rPr lang="en-US" b="0" i="1" dirty="0" err="1">
                <a:solidFill>
                  <a:srgbClr val="333333"/>
                </a:solidFill>
                <a:effectLst/>
                <a:highlight>
                  <a:srgbClr val="FCFCFC"/>
                </a:highlight>
                <a:latin typeface="-apple-system"/>
              </a:rPr>
              <a:t>ecol</a:t>
            </a:r>
            <a:r>
              <a:rPr lang="en-US" b="0" i="0" dirty="0">
                <a:solidFill>
                  <a:srgbClr val="333333"/>
                </a:solidFill>
                <a:effectLst/>
                <a:highlight>
                  <a:srgbClr val="FCFCFC"/>
                </a:highlight>
                <a:latin typeface="-apple-system"/>
              </a:rPr>
              <a:t> </a:t>
            </a:r>
            <a:r>
              <a:rPr lang="en-US" b="1" i="0" dirty="0">
                <a:solidFill>
                  <a:srgbClr val="333333"/>
                </a:solidFill>
                <a:effectLst/>
                <a:highlight>
                  <a:srgbClr val="FCFCFC"/>
                </a:highlight>
                <a:latin typeface="-apple-system"/>
              </a:rPr>
              <a:t>18</a:t>
            </a:r>
            <a:r>
              <a:rPr lang="en-US" b="0" i="0" dirty="0">
                <a:solidFill>
                  <a:srgbClr val="333333"/>
                </a:solidFill>
                <a:effectLst/>
                <a:highlight>
                  <a:srgbClr val="FCFCFC"/>
                </a:highlight>
                <a:latin typeface="-apple-system"/>
              </a:rPr>
              <a:t>, 9 (2022).</a:t>
            </a:r>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4</a:t>
            </a:fld>
            <a:endParaRPr lang="en-US"/>
          </a:p>
        </p:txBody>
      </p:sp>
    </p:spTree>
    <p:extLst>
      <p:ext uri="{BB962C8B-B14F-4D97-AF65-F5344CB8AC3E}">
        <p14:creationId xmlns:p14="http://schemas.microsoft.com/office/powerpoint/2010/main" val="3831049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Fire as a Physical, Chemical, and Ecological Processes (slide3)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There is a foundational concept in the amount (tons/acre), size (fine vs coarse), water content in the fuels and soils (%), and the soil texture (sand fraction) that influence below ground heat transfer from the surface. If soils are low in SOM and sandy (largely here at the Jones Center), temperatures can be consistent from the surface to 20cm below ground, where as if soils have a high clay fraction with relatively high SOM, temperatures can be very high in the upper horizons and then considerably cooler after just a few centimeters. There are many combinations that can play out.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Where do you think soils are most or least resistant to deep hydrophobicity?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Citation: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highlight>
                  <a:srgbClr val="FFFFFF"/>
                </a:highlight>
                <a:latin typeface="-apple-system"/>
              </a:rPr>
              <a:t>Lopez, A.M., Avila, C.C.E., </a:t>
            </a:r>
            <a:r>
              <a:rPr lang="en-US" b="0" i="0" dirty="0" err="1">
                <a:solidFill>
                  <a:srgbClr val="222222"/>
                </a:solidFill>
                <a:effectLst/>
                <a:highlight>
                  <a:srgbClr val="FFFFFF"/>
                </a:highlight>
                <a:latin typeface="-apple-system"/>
              </a:rPr>
              <a:t>VanderRoest</a:t>
            </a:r>
            <a:r>
              <a:rPr lang="en-US" b="0" i="0" dirty="0">
                <a:solidFill>
                  <a:srgbClr val="222222"/>
                </a:solidFill>
                <a:effectLst/>
                <a:highlight>
                  <a:srgbClr val="FFFFFF"/>
                </a:highlight>
                <a:latin typeface="-apple-system"/>
              </a:rPr>
              <a:t>, J.P. </a:t>
            </a:r>
            <a:r>
              <a:rPr lang="en-US" b="0" i="1" dirty="0">
                <a:solidFill>
                  <a:srgbClr val="222222"/>
                </a:solidFill>
                <a:effectLst/>
                <a:highlight>
                  <a:srgbClr val="FFFFFF"/>
                </a:highlight>
                <a:latin typeface="-apple-system"/>
              </a:rPr>
              <a:t>et al.</a:t>
            </a:r>
            <a:r>
              <a:rPr lang="en-US" b="0" i="0" dirty="0">
                <a:solidFill>
                  <a:srgbClr val="222222"/>
                </a:solidFill>
                <a:effectLst/>
                <a:highlight>
                  <a:srgbClr val="FFFFFF"/>
                </a:highlight>
                <a:latin typeface="-apple-system"/>
              </a:rPr>
              <a:t> (2024). “Molecular insights and impacts of wildfire-induced soil chemical changes”. </a:t>
            </a:r>
            <a:r>
              <a:rPr lang="en-US" b="0" i="1" dirty="0">
                <a:solidFill>
                  <a:srgbClr val="222222"/>
                </a:solidFill>
                <a:effectLst/>
                <a:highlight>
                  <a:srgbClr val="FFFFFF"/>
                </a:highlight>
                <a:latin typeface="-apple-system"/>
              </a:rPr>
              <a:t>Nat Rev Earth Environ</a:t>
            </a:r>
            <a:r>
              <a:rPr lang="en-US" b="0" i="0" dirty="0">
                <a:solidFill>
                  <a:srgbClr val="222222"/>
                </a:solidFill>
                <a:effectLst/>
                <a:highlight>
                  <a:srgbClr val="FFFFFF"/>
                </a:highlight>
                <a:latin typeface="-apple-system"/>
              </a:rPr>
              <a:t> </a:t>
            </a:r>
            <a:r>
              <a:rPr lang="en-US" b="1" i="0" dirty="0">
                <a:solidFill>
                  <a:srgbClr val="222222"/>
                </a:solidFill>
                <a:effectLst/>
                <a:highlight>
                  <a:srgbClr val="FFFFFF"/>
                </a:highlight>
                <a:latin typeface="-apple-system"/>
              </a:rPr>
              <a:t>5</a:t>
            </a:r>
            <a:r>
              <a:rPr lang="en-US" b="0" i="0" dirty="0">
                <a:solidFill>
                  <a:srgbClr val="222222"/>
                </a:solidFill>
                <a:effectLst/>
                <a:highlight>
                  <a:srgbClr val="FFFFFF"/>
                </a:highlight>
                <a:latin typeface="-apple-system"/>
              </a:rPr>
              <a:t>, 431–446</a:t>
            </a:r>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5</a:t>
            </a:fld>
            <a:endParaRPr lang="en-US"/>
          </a:p>
        </p:txBody>
      </p:sp>
    </p:spTree>
    <p:extLst>
      <p:ext uri="{BB962C8B-B14F-4D97-AF65-F5344CB8AC3E}">
        <p14:creationId xmlns:p14="http://schemas.microsoft.com/office/powerpoint/2010/main" val="3670405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Fire as a Physical, Chemical, and Ecological Processes (slide4)</a:t>
            </a:r>
          </a:p>
          <a:p>
            <a:pPr marL="0" indent="0">
              <a:buNone/>
            </a:pPr>
            <a:endParaRPr lang="en-US" dirty="0"/>
          </a:p>
          <a:p>
            <a:r>
              <a:rPr lang="en-US" dirty="0"/>
              <a:t>Total carbon and nitrogen change after prescribed fire. The carbon and nitrogen tied up in litter move from the O horizon to the mineral soil strata within the </a:t>
            </a:r>
            <a:r>
              <a:rPr lang="en-US" dirty="0" err="1"/>
              <a:t>pedon</a:t>
            </a:r>
            <a:r>
              <a:rPr lang="en-US" dirty="0"/>
              <a:t>. Both in Arizona and North Carolina, the total carbon and nitrogen fraction continue to decrease even half a year after the fire, this is in part due to decomposition and translocation of material into the A horizon and below. This is illustrated in two studies (upper right) where shorter intervals in put more nitrogen into the lower soil horizons. This has positive impacts on forest soils that are typically nitrogen limited. That is soils (and the plant, fungal, microbial, and arthropod communities and guilds) benefit from more frequent low intensity burns. </a:t>
            </a:r>
          </a:p>
          <a:p>
            <a:endParaRPr lang="en-US" dirty="0"/>
          </a:p>
          <a:p>
            <a:r>
              <a:rPr lang="en-US" dirty="0"/>
              <a:t>Finally, (in the lower right graph) there is still plenty (sometimes up to half) of the nitrogen in the O horizons that is volatilized in fire (due to low vaporization threshold), and that plant available N that is mineralized (Ammonium and Nitrate) tends to be ephemeral for a couple of growing seasons. The amount of plant available nitrogen following a fire depends on how much is volatilized through the fire and the soil </a:t>
            </a:r>
            <a:r>
              <a:rPr lang="en-US" dirty="0" err="1"/>
              <a:t>pH.</a:t>
            </a:r>
            <a:r>
              <a:rPr lang="en-US" dirty="0"/>
              <a:t> Take home.  For about every ton of fuel consumed a kilo of N is lost through either volatilization or as highly water transportable nitrate.</a:t>
            </a:r>
          </a:p>
          <a:p>
            <a:endParaRPr lang="en-US" dirty="0"/>
          </a:p>
          <a:p>
            <a:r>
              <a:rPr lang="en-US" dirty="0"/>
              <a:t>Citations: </a:t>
            </a:r>
          </a:p>
          <a:p>
            <a:r>
              <a:rPr lang="en-US" dirty="0"/>
              <a:t>Graph on the left: Bormann, B.T., Homann, P.S., Darbyshire, R.L., and Morrissette, B.A. (2008). Intense forest wildfire sharply reduces mineral soil C and N: the first direct evidence. Canadian Journal of Forest Science 38: 2771–2783.</a:t>
            </a:r>
          </a:p>
          <a:p>
            <a:endParaRPr lang="en-US" dirty="0"/>
          </a:p>
          <a:p>
            <a:r>
              <a:rPr lang="en-US" dirty="0"/>
              <a:t>Graph on the upper right: Binkley and Fisher 2020&gt; Sampling of soils before and after the Biscuit Fire in Oregon, USA needed to account for the loss of not just the O horizon but also the organic matter and fine mineral material of the upper A horizon. If sampling were done to a fixed depth (represented by the blue and red arrows), the post‐fire sampling would have included material below the depth sampled before the fire, underestimating losses of N and C by 25 and 50% (after Bormann et al. 2008).</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6</a:t>
            </a:fld>
            <a:endParaRPr lang="en-US"/>
          </a:p>
        </p:txBody>
      </p:sp>
    </p:spTree>
    <p:extLst>
      <p:ext uri="{BB962C8B-B14F-4D97-AF65-F5344CB8AC3E}">
        <p14:creationId xmlns:p14="http://schemas.microsoft.com/office/powerpoint/2010/main" val="660146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Fire as a Physical, Chemical, and Ecological Processes (slide5)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Graph on the left: As maximum temperature increases the organic horizon is increasingly consumed, especially in the upper horizons, AND graph on the right: as duration of temps greater than 140F persist for every 6 hours in time another 4 inches of organic horizon is consumed!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Maximum soil temperatures and heat duration in the A horizon depends on the amount of surface fuels and depth of the O horizon. Think about woody residue treatment, pile and burn, or wildfire with high amounts of litter and duff. How would this impact hydrophobicity?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dirty="0"/>
              <a:t>Citation:</a:t>
            </a:r>
          </a:p>
          <a:p>
            <a:r>
              <a:rPr lang="en-US" dirty="0"/>
              <a:t>Adapted from data taken from Kreye et al, 2020 found in Binkley, D. 2020. Fires and Soils in Frequent-Fire Landscapes of the Southwest. ERI Working Paper No. 43. Ecological Restoration Institute, Northern Arizona University. 11 pp</a:t>
            </a:r>
          </a:p>
        </p:txBody>
      </p:sp>
      <p:sp>
        <p:nvSpPr>
          <p:cNvPr id="4" name="Slide Number Placeholder 3"/>
          <p:cNvSpPr>
            <a:spLocks noGrp="1"/>
          </p:cNvSpPr>
          <p:nvPr>
            <p:ph type="sldNum" sz="quarter" idx="5"/>
          </p:nvPr>
        </p:nvSpPr>
        <p:spPr/>
        <p:txBody>
          <a:bodyPr/>
          <a:lstStyle/>
          <a:p>
            <a:fld id="{826BD091-4092-4F28-8EE7-CA2A94FFB267}" type="slidenum">
              <a:rPr lang="en-US" smtClean="0"/>
              <a:t>7</a:t>
            </a:fld>
            <a:endParaRPr lang="en-US"/>
          </a:p>
        </p:txBody>
      </p:sp>
    </p:spTree>
    <p:extLst>
      <p:ext uri="{BB962C8B-B14F-4D97-AF65-F5344CB8AC3E}">
        <p14:creationId xmlns:p14="http://schemas.microsoft.com/office/powerpoint/2010/main" val="2760289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Fire as a Physical, Chemical, and Ecological Processes (slide6)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Hydrophobicity exists in all fires to some spatial extent and for some time frame. The concerning aspects are how much over a concentrated area, for how long of time is critically important to know.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Fire effects are can be understood over very small to very large scales of time and space. Humans tend to focus on the medium scale stuff, what is happening hours to days, over city blocks to a small watershed. In these figures we can see that post fire hydrophobicity as a naturally occurring outcome of normal fire can occur. That is, yes there can be patches, and a large occurrence of hydrophobicity, but is it enough to have a large post fire impact on soil health? </a:t>
            </a:r>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Hydrophobicity occurs in all fires; its density and scale are what matters most. Heterogeneity in first order fire effects occurs. There is decent anecdotal evidence and site-specific research that points to greater than 40-50% high intensity (high soil burn severity class) that begins to have a highly negative impact on surface hydrology, and aggregate stability.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has been an artful application of principles of hydrophobicity across burned areas. This follows a broad assumption that once a catchment exceeds 40-50% total area burned in moderate to high soil burn severity, that catchments begin to express two-fold up to two orders of magnitude of rainstorm induced hydrologic peak flows and mass transport of soils. Given these graphs, what is your assessment?</a:t>
            </a:r>
          </a:p>
          <a:p>
            <a:endParaRPr lang="en-US" dirty="0"/>
          </a:p>
          <a:p>
            <a:r>
              <a:rPr lang="en-US" dirty="0"/>
              <a:t>Citation:</a:t>
            </a:r>
          </a:p>
          <a:p>
            <a:r>
              <a:rPr lang="en-US" dirty="0"/>
              <a:t>Woods, S.W., </a:t>
            </a:r>
            <a:r>
              <a:rPr lang="en-US" dirty="0" err="1"/>
              <a:t>Birkas</a:t>
            </a:r>
            <a:r>
              <a:rPr lang="en-US" dirty="0"/>
              <a:t>, A., and Ahl, R. (2007). Spatial variability of soil hydrophobicity after wildfires in Montana and Colorado. Geomorphology 86: 465–479</a:t>
            </a:r>
          </a:p>
        </p:txBody>
      </p:sp>
      <p:sp>
        <p:nvSpPr>
          <p:cNvPr id="4" name="Slide Number Placeholder 3"/>
          <p:cNvSpPr>
            <a:spLocks noGrp="1"/>
          </p:cNvSpPr>
          <p:nvPr>
            <p:ph type="sldNum" sz="quarter" idx="5"/>
          </p:nvPr>
        </p:nvSpPr>
        <p:spPr/>
        <p:txBody>
          <a:bodyPr/>
          <a:lstStyle/>
          <a:p>
            <a:fld id="{826BD091-4092-4F28-8EE7-CA2A94FFB267}" type="slidenum">
              <a:rPr lang="en-US" smtClean="0"/>
              <a:t>8</a:t>
            </a:fld>
            <a:endParaRPr lang="en-US"/>
          </a:p>
        </p:txBody>
      </p:sp>
    </p:spTree>
    <p:extLst>
      <p:ext uri="{BB962C8B-B14F-4D97-AF65-F5344CB8AC3E}">
        <p14:creationId xmlns:p14="http://schemas.microsoft.com/office/powerpoint/2010/main" val="3785540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Fire as a Physical, Chemical, and Ecological Processes (slide7)</a:t>
            </a:r>
          </a:p>
          <a:p>
            <a:endParaRPr lang="en-US" dirty="0"/>
          </a:p>
          <a:p>
            <a:r>
              <a:rPr lang="en-US" dirty="0"/>
              <a:t>Where Hydrophobicity is one very important aspect of forest soils, the nutrient cycle is also critically important. In all cases (Time since fire interval once a year, every two years, and every four years, Total Nitrogen, Carbon, Phosphorus, SOM and Ammonium were significantly higher in prescribed burn units compared to a stand that hadn’t been burned for 60 years! COOL! That means that low intensity surface fires release nutrients into the soil profile that were otherwise “locked” up in surface biomass. Even cooler!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highlight>
                  <a:srgbClr val="FFFFFF"/>
                </a:highlight>
                <a:latin typeface="-apple-system"/>
              </a:rPr>
              <a:t>Citation: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highlight>
                  <a:srgbClr val="FFFFFF"/>
                </a:highlight>
                <a:latin typeface="-apple-system"/>
              </a:rPr>
              <a:t>Lopez, A.M., Avila, C.C.E., </a:t>
            </a:r>
            <a:r>
              <a:rPr lang="en-US" b="0" i="0" dirty="0" err="1">
                <a:solidFill>
                  <a:srgbClr val="222222"/>
                </a:solidFill>
                <a:effectLst/>
                <a:highlight>
                  <a:srgbClr val="FFFFFF"/>
                </a:highlight>
                <a:latin typeface="-apple-system"/>
              </a:rPr>
              <a:t>VanderRoest</a:t>
            </a:r>
            <a:r>
              <a:rPr lang="en-US" b="0" i="0" dirty="0">
                <a:solidFill>
                  <a:srgbClr val="222222"/>
                </a:solidFill>
                <a:effectLst/>
                <a:highlight>
                  <a:srgbClr val="FFFFFF"/>
                </a:highlight>
                <a:latin typeface="-apple-system"/>
              </a:rPr>
              <a:t>, J.P. </a:t>
            </a:r>
            <a:r>
              <a:rPr lang="en-US" b="0" i="1" dirty="0">
                <a:solidFill>
                  <a:srgbClr val="222222"/>
                </a:solidFill>
                <a:effectLst/>
                <a:highlight>
                  <a:srgbClr val="FFFFFF"/>
                </a:highlight>
                <a:latin typeface="-apple-system"/>
              </a:rPr>
              <a:t>et al.</a:t>
            </a:r>
            <a:r>
              <a:rPr lang="en-US" b="0" i="0" dirty="0">
                <a:solidFill>
                  <a:srgbClr val="222222"/>
                </a:solidFill>
                <a:effectLst/>
                <a:highlight>
                  <a:srgbClr val="FFFFFF"/>
                </a:highlight>
                <a:latin typeface="-apple-system"/>
              </a:rPr>
              <a:t> Molecular insights and impacts of wildfire-induced soil chemical changes. </a:t>
            </a:r>
            <a:r>
              <a:rPr lang="en-US" b="0" i="1" dirty="0">
                <a:solidFill>
                  <a:srgbClr val="222222"/>
                </a:solidFill>
                <a:effectLst/>
                <a:highlight>
                  <a:srgbClr val="FFFFFF"/>
                </a:highlight>
                <a:latin typeface="-apple-system"/>
              </a:rPr>
              <a:t>Nat Rev Earth Environ</a:t>
            </a:r>
            <a:r>
              <a:rPr lang="en-US" b="0" i="0" dirty="0">
                <a:solidFill>
                  <a:srgbClr val="222222"/>
                </a:solidFill>
                <a:effectLst/>
                <a:highlight>
                  <a:srgbClr val="FFFFFF"/>
                </a:highlight>
                <a:latin typeface="-apple-system"/>
              </a:rPr>
              <a:t> </a:t>
            </a:r>
            <a:r>
              <a:rPr lang="en-US" b="1" i="0" dirty="0">
                <a:solidFill>
                  <a:srgbClr val="222222"/>
                </a:solidFill>
                <a:effectLst/>
                <a:highlight>
                  <a:srgbClr val="FFFFFF"/>
                </a:highlight>
                <a:latin typeface="-apple-system"/>
              </a:rPr>
              <a:t>5</a:t>
            </a:r>
            <a:r>
              <a:rPr lang="en-US" b="0" i="0" dirty="0">
                <a:solidFill>
                  <a:srgbClr val="222222"/>
                </a:solidFill>
                <a:effectLst/>
                <a:highlight>
                  <a:srgbClr val="FFFFFF"/>
                </a:highlight>
                <a:latin typeface="-apple-system"/>
              </a:rPr>
              <a:t>, 431–446 (2024)</a:t>
            </a:r>
            <a:endParaRPr lang="en-US" dirty="0"/>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9</a:t>
            </a:fld>
            <a:endParaRPr lang="en-US"/>
          </a:p>
        </p:txBody>
      </p:sp>
    </p:spTree>
    <p:extLst>
      <p:ext uri="{BB962C8B-B14F-4D97-AF65-F5344CB8AC3E}">
        <p14:creationId xmlns:p14="http://schemas.microsoft.com/office/powerpoint/2010/main" val="3051553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Fire as a Physical, Chemical, and Ecological Processes (slide8)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Then moving from hydrophobicity and biogeochemistry, we characterize the role of low intensity surface fire on fungal and bacterial communities.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These are ordination plots of fungal soil communities, where the axis are not something to interpret, but that the groupings of data are the important patterns to consider. In longleaf forests in this study, prescribed fire is different than non-burned plots on in the A and E horizons, but there is little difference at the </a:t>
            </a:r>
            <a:r>
              <a:rPr lang="en-US" sz="1200" dirty="0" err="1"/>
              <a:t>Bh</a:t>
            </a:r>
            <a:r>
              <a:rPr lang="en-US" sz="1200" dirty="0"/>
              <a:t> horizon.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22222"/>
              </a:solidFill>
              <a:effectLst/>
              <a:highlight>
                <a:srgbClr val="FFFFFF"/>
              </a:highligh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highlight>
                  <a:srgbClr val="FFFFFF"/>
                </a:highlight>
                <a:latin typeface="-apple-system"/>
              </a:rPr>
              <a:t>Citation: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highlight>
                  <a:srgbClr val="FFFFFF"/>
                </a:highlight>
                <a:latin typeface="-apple-system"/>
              </a:rPr>
              <a:t>Lopez, A.M., Avila, C.C.E., </a:t>
            </a:r>
            <a:r>
              <a:rPr lang="en-US" b="0" i="0" dirty="0" err="1">
                <a:solidFill>
                  <a:srgbClr val="222222"/>
                </a:solidFill>
                <a:effectLst/>
                <a:highlight>
                  <a:srgbClr val="FFFFFF"/>
                </a:highlight>
                <a:latin typeface="-apple-system"/>
              </a:rPr>
              <a:t>VanderRoest</a:t>
            </a:r>
            <a:r>
              <a:rPr lang="en-US" b="0" i="0" dirty="0">
                <a:solidFill>
                  <a:srgbClr val="222222"/>
                </a:solidFill>
                <a:effectLst/>
                <a:highlight>
                  <a:srgbClr val="FFFFFF"/>
                </a:highlight>
                <a:latin typeface="-apple-system"/>
              </a:rPr>
              <a:t>, J.P. </a:t>
            </a:r>
            <a:r>
              <a:rPr lang="en-US" b="0" i="1" dirty="0">
                <a:solidFill>
                  <a:srgbClr val="222222"/>
                </a:solidFill>
                <a:effectLst/>
                <a:highlight>
                  <a:srgbClr val="FFFFFF"/>
                </a:highlight>
                <a:latin typeface="-apple-system"/>
              </a:rPr>
              <a:t>et al.</a:t>
            </a:r>
            <a:r>
              <a:rPr lang="en-US" b="0" i="0" dirty="0">
                <a:solidFill>
                  <a:srgbClr val="222222"/>
                </a:solidFill>
                <a:effectLst/>
                <a:highlight>
                  <a:srgbClr val="FFFFFF"/>
                </a:highlight>
                <a:latin typeface="-apple-system"/>
              </a:rPr>
              <a:t> Molecular insights and impacts of wildfire-induced soil chemical changes. </a:t>
            </a:r>
            <a:r>
              <a:rPr lang="en-US" b="0" i="1" dirty="0">
                <a:solidFill>
                  <a:srgbClr val="222222"/>
                </a:solidFill>
                <a:effectLst/>
                <a:highlight>
                  <a:srgbClr val="FFFFFF"/>
                </a:highlight>
                <a:latin typeface="-apple-system"/>
              </a:rPr>
              <a:t>Nat Rev Earth Environ</a:t>
            </a:r>
            <a:r>
              <a:rPr lang="en-US" b="0" i="0" dirty="0">
                <a:solidFill>
                  <a:srgbClr val="222222"/>
                </a:solidFill>
                <a:effectLst/>
                <a:highlight>
                  <a:srgbClr val="FFFFFF"/>
                </a:highlight>
                <a:latin typeface="-apple-system"/>
              </a:rPr>
              <a:t> </a:t>
            </a:r>
            <a:r>
              <a:rPr lang="en-US" b="1" i="0" dirty="0">
                <a:solidFill>
                  <a:srgbClr val="222222"/>
                </a:solidFill>
                <a:effectLst/>
                <a:highlight>
                  <a:srgbClr val="FFFFFF"/>
                </a:highlight>
                <a:latin typeface="-apple-system"/>
              </a:rPr>
              <a:t>5</a:t>
            </a:r>
            <a:r>
              <a:rPr lang="en-US" b="0" i="0" dirty="0">
                <a:solidFill>
                  <a:srgbClr val="222222"/>
                </a:solidFill>
                <a:effectLst/>
                <a:highlight>
                  <a:srgbClr val="FFFFFF"/>
                </a:highlight>
                <a:latin typeface="-apple-system"/>
              </a:rPr>
              <a:t>, 431–446 (2024)</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10</a:t>
            </a:fld>
            <a:endParaRPr lang="en-US"/>
          </a:p>
        </p:txBody>
      </p:sp>
    </p:spTree>
    <p:extLst>
      <p:ext uri="{BB962C8B-B14F-4D97-AF65-F5344CB8AC3E}">
        <p14:creationId xmlns:p14="http://schemas.microsoft.com/office/powerpoint/2010/main" val="3059859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Fire as a Physical, Chemical, and Ecological Processes (slide9)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Similar to fungal communities, the bacterial communities show a similar response, but not as far down and showing differences mostly in the A horizon, though there are difference in recent fire as opposed to unburned (60 years since fire) in longleaf pine.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highlight>
                  <a:srgbClr val="FFFFFF"/>
                </a:highlight>
                <a:latin typeface="-apple-system"/>
              </a:rPr>
              <a:t>Citation: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highlight>
                  <a:srgbClr val="FFFFFF"/>
                </a:highlight>
                <a:latin typeface="-apple-system"/>
              </a:rPr>
              <a:t>Lopez, A.M., Avila, C.C.E., </a:t>
            </a:r>
            <a:r>
              <a:rPr lang="en-US" b="0" i="0" dirty="0" err="1">
                <a:solidFill>
                  <a:srgbClr val="222222"/>
                </a:solidFill>
                <a:effectLst/>
                <a:highlight>
                  <a:srgbClr val="FFFFFF"/>
                </a:highlight>
                <a:latin typeface="-apple-system"/>
              </a:rPr>
              <a:t>VanderRoest</a:t>
            </a:r>
            <a:r>
              <a:rPr lang="en-US" b="0" i="0" dirty="0">
                <a:solidFill>
                  <a:srgbClr val="222222"/>
                </a:solidFill>
                <a:effectLst/>
                <a:highlight>
                  <a:srgbClr val="FFFFFF"/>
                </a:highlight>
                <a:latin typeface="-apple-system"/>
              </a:rPr>
              <a:t>, J.P. </a:t>
            </a:r>
            <a:r>
              <a:rPr lang="en-US" b="0" i="1" dirty="0">
                <a:solidFill>
                  <a:srgbClr val="222222"/>
                </a:solidFill>
                <a:effectLst/>
                <a:highlight>
                  <a:srgbClr val="FFFFFF"/>
                </a:highlight>
                <a:latin typeface="-apple-system"/>
              </a:rPr>
              <a:t>et al.</a:t>
            </a:r>
            <a:r>
              <a:rPr lang="en-US" b="0" i="0" dirty="0">
                <a:solidFill>
                  <a:srgbClr val="222222"/>
                </a:solidFill>
                <a:effectLst/>
                <a:highlight>
                  <a:srgbClr val="FFFFFF"/>
                </a:highlight>
                <a:latin typeface="-apple-system"/>
              </a:rPr>
              <a:t> Molecular insights and impacts of wildfire-induced soil chemical changes. </a:t>
            </a:r>
            <a:r>
              <a:rPr lang="en-US" b="0" i="1" dirty="0">
                <a:solidFill>
                  <a:srgbClr val="222222"/>
                </a:solidFill>
                <a:effectLst/>
                <a:highlight>
                  <a:srgbClr val="FFFFFF"/>
                </a:highlight>
                <a:latin typeface="-apple-system"/>
              </a:rPr>
              <a:t>Nat Rev Earth Environ</a:t>
            </a:r>
            <a:r>
              <a:rPr lang="en-US" b="0" i="0" dirty="0">
                <a:solidFill>
                  <a:srgbClr val="222222"/>
                </a:solidFill>
                <a:effectLst/>
                <a:highlight>
                  <a:srgbClr val="FFFFFF"/>
                </a:highlight>
                <a:latin typeface="-apple-system"/>
              </a:rPr>
              <a:t> </a:t>
            </a:r>
            <a:r>
              <a:rPr lang="en-US" b="1" i="0" dirty="0">
                <a:solidFill>
                  <a:srgbClr val="222222"/>
                </a:solidFill>
                <a:effectLst/>
                <a:highlight>
                  <a:srgbClr val="FFFFFF"/>
                </a:highlight>
                <a:latin typeface="-apple-system"/>
              </a:rPr>
              <a:t>5</a:t>
            </a:r>
            <a:r>
              <a:rPr lang="en-US" b="0" i="0" dirty="0">
                <a:solidFill>
                  <a:srgbClr val="222222"/>
                </a:solidFill>
                <a:effectLst/>
                <a:highlight>
                  <a:srgbClr val="FFFFFF"/>
                </a:highlight>
                <a:latin typeface="-apple-system"/>
              </a:rPr>
              <a:t>, 431–446 (2024)</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11</a:t>
            </a:fld>
            <a:endParaRPr lang="en-US"/>
          </a:p>
        </p:txBody>
      </p:sp>
    </p:spTree>
    <p:extLst>
      <p:ext uri="{BB962C8B-B14F-4D97-AF65-F5344CB8AC3E}">
        <p14:creationId xmlns:p14="http://schemas.microsoft.com/office/powerpoint/2010/main" val="1040199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Good Fire or Bad Fire? (slide1)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Transitioning from low intensity surface fire and now characterizing the role of low AND high intensity fire on these concepts and how they apply to management is our next effort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graph has a lot going on in it, but it synthesizes all the different factors associated with soil based processes and now applies burn intensity. Increases in fire temperatures from burning plant, microbial, and fungal biomass change soil chemistry, resulting in condensed structures that give rise to hydrophobic properties, lower C/N ratios that favor fungal over microbial soil communities, increases in mobilization of heavy metals.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highlight>
                  <a:srgbClr val="FFFFFF"/>
                </a:highlight>
                <a:latin typeface="-apple-system"/>
              </a:rPr>
              <a:t>Citation: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highlight>
                  <a:srgbClr val="FFFFFF"/>
                </a:highlight>
                <a:latin typeface="-apple-system"/>
              </a:rPr>
              <a:t>Lopez, A.M., Avila, C.C.E., </a:t>
            </a:r>
            <a:r>
              <a:rPr lang="en-US" b="0" i="0" dirty="0" err="1">
                <a:solidFill>
                  <a:srgbClr val="222222"/>
                </a:solidFill>
                <a:effectLst/>
                <a:highlight>
                  <a:srgbClr val="FFFFFF"/>
                </a:highlight>
                <a:latin typeface="-apple-system"/>
              </a:rPr>
              <a:t>VanderRoest</a:t>
            </a:r>
            <a:r>
              <a:rPr lang="en-US" b="0" i="0" dirty="0">
                <a:solidFill>
                  <a:srgbClr val="222222"/>
                </a:solidFill>
                <a:effectLst/>
                <a:highlight>
                  <a:srgbClr val="FFFFFF"/>
                </a:highlight>
                <a:latin typeface="-apple-system"/>
              </a:rPr>
              <a:t>, J.P. </a:t>
            </a:r>
            <a:r>
              <a:rPr lang="en-US" b="0" i="1" dirty="0">
                <a:solidFill>
                  <a:srgbClr val="222222"/>
                </a:solidFill>
                <a:effectLst/>
                <a:highlight>
                  <a:srgbClr val="FFFFFF"/>
                </a:highlight>
                <a:latin typeface="-apple-system"/>
              </a:rPr>
              <a:t>et al.</a:t>
            </a:r>
            <a:r>
              <a:rPr lang="en-US" b="0" i="0" dirty="0">
                <a:solidFill>
                  <a:srgbClr val="222222"/>
                </a:solidFill>
                <a:effectLst/>
                <a:highlight>
                  <a:srgbClr val="FFFFFF"/>
                </a:highlight>
                <a:latin typeface="-apple-system"/>
              </a:rPr>
              <a:t> Molecular insights and impacts of wildfire-induced soil chemical changes. </a:t>
            </a:r>
            <a:r>
              <a:rPr lang="en-US" b="0" i="1" dirty="0">
                <a:solidFill>
                  <a:srgbClr val="222222"/>
                </a:solidFill>
                <a:effectLst/>
                <a:highlight>
                  <a:srgbClr val="FFFFFF"/>
                </a:highlight>
                <a:latin typeface="-apple-system"/>
              </a:rPr>
              <a:t>Nat Rev Earth Environ</a:t>
            </a:r>
            <a:r>
              <a:rPr lang="en-US" b="0" i="0" dirty="0">
                <a:solidFill>
                  <a:srgbClr val="222222"/>
                </a:solidFill>
                <a:effectLst/>
                <a:highlight>
                  <a:srgbClr val="FFFFFF"/>
                </a:highlight>
                <a:latin typeface="-apple-system"/>
              </a:rPr>
              <a:t> </a:t>
            </a:r>
            <a:r>
              <a:rPr lang="en-US" b="1" i="0" dirty="0">
                <a:solidFill>
                  <a:srgbClr val="222222"/>
                </a:solidFill>
                <a:effectLst/>
                <a:highlight>
                  <a:srgbClr val="FFFFFF"/>
                </a:highlight>
                <a:latin typeface="-apple-system"/>
              </a:rPr>
              <a:t>5</a:t>
            </a:r>
            <a:r>
              <a:rPr lang="en-US" b="0" i="0" dirty="0">
                <a:solidFill>
                  <a:srgbClr val="222222"/>
                </a:solidFill>
                <a:effectLst/>
                <a:highlight>
                  <a:srgbClr val="FFFFFF"/>
                </a:highlight>
                <a:latin typeface="-apple-system"/>
              </a:rPr>
              <a:t>, 431–446 (2024)</a:t>
            </a:r>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12</a:t>
            </a:fld>
            <a:endParaRPr lang="en-US"/>
          </a:p>
        </p:txBody>
      </p:sp>
    </p:spTree>
    <p:extLst>
      <p:ext uri="{BB962C8B-B14F-4D97-AF65-F5344CB8AC3E}">
        <p14:creationId xmlns:p14="http://schemas.microsoft.com/office/powerpoint/2010/main" val="877822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Good Fire or Bad Fire? (slide3)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Like the earlier ordination graphs showing impacts to soil biota; fungal and bacterial communities following prescribed fire, there is a story on how soil burn severity affects these communities. These can occur due to changes in chemical properties and nutrient pools and how fungal and bacterial communities shift.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There are bacterial communities adapted greatest in high intensity fires (in red) and to a lesser but still noticeable low intensity (black) that are driven by changes in pH and phosphorus, whereas unburnt and forests bacterial communities were driven by nitrogen and carbon pools.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But that difference was murkier and less well defined relationship with burn severity based soil chemistry driving fungal communities only benefitted in low severity fires driven by pH and phosphorus, but only a little bit. </a:t>
            </a:r>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13</a:t>
            </a:fld>
            <a:endParaRPr lang="en-US"/>
          </a:p>
        </p:txBody>
      </p:sp>
    </p:spTree>
    <p:extLst>
      <p:ext uri="{BB962C8B-B14F-4D97-AF65-F5344CB8AC3E}">
        <p14:creationId xmlns:p14="http://schemas.microsoft.com/office/powerpoint/2010/main" val="25361638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Good Fire or Bad Fire? (slide4)</a:t>
            </a:r>
          </a:p>
          <a:p>
            <a:r>
              <a:rPr lang="en-US" dirty="0"/>
              <a:t>High severity fire (like what was observed in the Biscuit Fire in Oregon) showed a significant loss of soil aggregates, not just in it being broken up, but in some cases volatilized and transported. If the A horizon is rich in SOM, that carbon can be trans[ported off-site with actual soil particles.</a:t>
            </a:r>
          </a:p>
          <a:p>
            <a:endParaRPr lang="en-US" dirty="0"/>
          </a:p>
          <a:p>
            <a:r>
              <a:rPr lang="en-US" dirty="0"/>
              <a:t>The loss of O horizons and a sizeable chunk of the A horizon following the Biscuit Fire in Oregon . The stones were imbedded in the carbon rich mineral A horizon. After the fire, all that remained where the stones. Cool! The arrows denote the change in future horizons</a:t>
            </a:r>
          </a:p>
          <a:p>
            <a:endParaRPr lang="en-US" dirty="0"/>
          </a:p>
          <a:p>
            <a:r>
              <a:rPr lang="en-US" dirty="0"/>
              <a:t>Citations: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Bormann, B.T., </a:t>
            </a:r>
            <a:r>
              <a:rPr lang="en-US" dirty="0" err="1"/>
              <a:t>Homann</a:t>
            </a:r>
            <a:r>
              <a:rPr lang="en-US" dirty="0"/>
              <a:t>, P.S., Darbyshire, R.L., and Morrissette, B.A. (2008). Intense forest wildfire sharply reduces mineral soil C and N: the first direct evidence. Canadian Journal of Forest Science 38: 2771–2783.</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14</a:t>
            </a:fld>
            <a:endParaRPr lang="en-US"/>
          </a:p>
        </p:txBody>
      </p:sp>
    </p:spTree>
    <p:extLst>
      <p:ext uri="{BB962C8B-B14F-4D97-AF65-F5344CB8AC3E}">
        <p14:creationId xmlns:p14="http://schemas.microsoft.com/office/powerpoint/2010/main" val="749031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Good Fire or Bad Fire? (slide5)</a:t>
            </a:r>
          </a:p>
          <a:p>
            <a:endParaRPr lang="en-US" dirty="0"/>
          </a:p>
          <a:p>
            <a:r>
              <a:rPr lang="en-US" dirty="0"/>
              <a:t>Its important to understand the concept that surround the idea of “sterilized” soil. Some sites are coevolved across evolutionary timescales (and in turn soil development) to receive high intensity fire. Because a fire can burn with high intensity, does not mean the severity is high on soils or the plant community!</a:t>
            </a:r>
          </a:p>
          <a:p>
            <a:endParaRPr lang="en-US" dirty="0"/>
          </a:p>
          <a:p>
            <a:r>
              <a:rPr lang="en-US" dirty="0"/>
              <a:t>Take the fires of the Yellowstone National Park in 1988. There were interpretive signs like this, that suggested that given a previous blowdown event that put significant amounts of dead wood on the ground, that the resulting 6” of white ash and resulting moonscape, gave the perception to managers and the public that the site had be sterilized and only hospitable to certain grasses and forbs. The result 20 years later was, not only was the site fully stocked in lodgepole pine, but that as sites measured across the fire impacted park, it was also one of the most annually productive sites post fire.</a:t>
            </a:r>
          </a:p>
        </p:txBody>
      </p:sp>
      <p:sp>
        <p:nvSpPr>
          <p:cNvPr id="4" name="Slide Number Placeholder 3"/>
          <p:cNvSpPr>
            <a:spLocks noGrp="1"/>
          </p:cNvSpPr>
          <p:nvPr>
            <p:ph type="sldNum" sz="quarter" idx="5"/>
          </p:nvPr>
        </p:nvSpPr>
        <p:spPr/>
        <p:txBody>
          <a:bodyPr/>
          <a:lstStyle/>
          <a:p>
            <a:fld id="{826BD091-4092-4F28-8EE7-CA2A94FFB267}" type="slidenum">
              <a:rPr lang="en-US" smtClean="0"/>
              <a:t>15</a:t>
            </a:fld>
            <a:endParaRPr lang="en-US"/>
          </a:p>
        </p:txBody>
      </p:sp>
    </p:spTree>
    <p:extLst>
      <p:ext uri="{BB962C8B-B14F-4D97-AF65-F5344CB8AC3E}">
        <p14:creationId xmlns:p14="http://schemas.microsoft.com/office/powerpoint/2010/main" val="3099579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Good Fire or Bad Fire? (slide2)</a:t>
            </a:r>
          </a:p>
          <a:p>
            <a:endParaRPr lang="en-US" dirty="0"/>
          </a:p>
          <a:p>
            <a:r>
              <a:rPr lang="en-US" dirty="0"/>
              <a:t>So then how do we understand burn severity and soil health on a systematic way across large landscapes?</a:t>
            </a:r>
          </a:p>
          <a:p>
            <a:endParaRPr lang="en-US" dirty="0"/>
          </a:p>
          <a:p>
            <a:r>
              <a:rPr lang="en-US" dirty="0"/>
              <a:t>Where we experience wildfire, assessments for spatial extent, and relative proportions of soil burn severity protocols are available. In this table, it shows where burn severity will likely be observed given 1) the plant community type, and 2) how much biomass is present. </a:t>
            </a:r>
          </a:p>
          <a:p>
            <a:endParaRPr lang="en-US" dirty="0"/>
          </a:p>
          <a:p>
            <a:r>
              <a:rPr lang="en-US" dirty="0"/>
              <a:t>GTR-243 provides a 5-element approach to understanding soil burn severity in terms of “low”, “moderate”, and “high” severity, based on: </a:t>
            </a:r>
          </a:p>
          <a:p>
            <a:pPr marL="228600" indent="-228600">
              <a:buAutoNum type="arabicParenR"/>
            </a:pPr>
            <a:r>
              <a:rPr lang="en-US" dirty="0"/>
              <a:t>Ground Cover: less than 20% consumption vs. less than 80% surface cover consumed, vs. most to all cover is consumed</a:t>
            </a:r>
          </a:p>
          <a:p>
            <a:pPr marL="228600" indent="-228600">
              <a:buAutoNum type="arabicParenR"/>
            </a:pPr>
            <a:r>
              <a:rPr lang="en-US" dirty="0"/>
              <a:t>Ash type and depth: presence of shallow charred surface fuels vs. fully consumed black ash vs. deep white ash</a:t>
            </a:r>
          </a:p>
          <a:p>
            <a:pPr marL="228600" indent="-228600">
              <a:buAutoNum type="arabicParenR"/>
            </a:pPr>
            <a:r>
              <a:rPr lang="en-US" dirty="0"/>
              <a:t>Soil Structure: aggregates are largely intact vs. aggregates are breaking up easily, vs. there is no aggregates structures observed</a:t>
            </a:r>
          </a:p>
          <a:p>
            <a:pPr marL="228600" indent="-228600">
              <a:buAutoNum type="arabicParenR"/>
            </a:pPr>
            <a:r>
              <a:rPr lang="en-US" dirty="0"/>
              <a:t>Root Structure: fine roots are present and intact vs. fine roots are burned through and discontinuous with some larger roots burned, vs. all fine roots are consumed and large roots are discontinuous</a:t>
            </a:r>
          </a:p>
          <a:p>
            <a:pPr marL="228600" indent="-228600">
              <a:buAutoNum type="arabicParenR"/>
            </a:pPr>
            <a:r>
              <a:rPr lang="en-US" dirty="0"/>
              <a:t>Hydrophobicity: high infiltration present in mineral soil, vs. moderate infiltration and some beading in only upper soil profile, vs. no infiltration with strong beading throughout the upper soil profile</a:t>
            </a:r>
          </a:p>
          <a:p>
            <a:pPr marL="228600" indent="-228600">
              <a:buAutoNum type="arabicParenR"/>
            </a:pPr>
            <a:endParaRPr lang="en-US" dirty="0"/>
          </a:p>
          <a:p>
            <a:pPr marL="228600" indent="-228600">
              <a:buAutoNum type="arabicParenR"/>
            </a:pPr>
            <a:endParaRPr lang="en-US" dirty="0"/>
          </a:p>
          <a:p>
            <a:r>
              <a:rPr lang="en-US" dirty="0"/>
              <a:t>We can further apply these concepts across the range of wildfire areas using vegetation burn severity mapping and apply those maps into inferences of soil burn severity maps.</a:t>
            </a:r>
          </a:p>
          <a:p>
            <a:endParaRPr lang="en-US" dirty="0"/>
          </a:p>
          <a:p>
            <a:r>
              <a:rPr lang="en-US" dirty="0"/>
              <a:t>Citation, Parsons et. Al. 2010. “Field Guide for Mapping Post-Fire Soil Burn Severity” RMRS-GTR-243</a:t>
            </a:r>
          </a:p>
        </p:txBody>
      </p:sp>
      <p:sp>
        <p:nvSpPr>
          <p:cNvPr id="4" name="Slide Number Placeholder 3"/>
          <p:cNvSpPr>
            <a:spLocks noGrp="1"/>
          </p:cNvSpPr>
          <p:nvPr>
            <p:ph type="sldNum" sz="quarter" idx="5"/>
          </p:nvPr>
        </p:nvSpPr>
        <p:spPr/>
        <p:txBody>
          <a:bodyPr/>
          <a:lstStyle/>
          <a:p>
            <a:fld id="{826BD091-4092-4F28-8EE7-CA2A94FFB267}" type="slidenum">
              <a:rPr lang="en-US" smtClean="0"/>
              <a:t>16</a:t>
            </a:fld>
            <a:endParaRPr lang="en-US"/>
          </a:p>
        </p:txBody>
      </p:sp>
    </p:spTree>
    <p:extLst>
      <p:ext uri="{BB962C8B-B14F-4D97-AF65-F5344CB8AC3E}">
        <p14:creationId xmlns:p14="http://schemas.microsoft.com/office/powerpoint/2010/main" val="2227638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Good Fire or Bad Fire? (slide6)</a:t>
            </a:r>
          </a:p>
          <a:p>
            <a:endParaRPr lang="en-US" dirty="0"/>
          </a:p>
          <a:p>
            <a:r>
              <a:rPr lang="en-US" dirty="0"/>
              <a:t>Distribute these ideas of how physical, chemical, and biotic soil properties change by different soil burn severities across a landscape and over time. Being able to understand general concepts of how fire plays a critical role in pedogenesis and the development of long-term evolutionary environments. Think about climate inputs and feedbacks. Think about when we are called to participate in a post wildfire environment like EWP, how we communicate with our discipline teams, partners, clients, and the public about effects of the fire.</a:t>
            </a:r>
          </a:p>
          <a:p>
            <a:endParaRPr lang="en-US" dirty="0"/>
          </a:p>
          <a:p>
            <a:r>
              <a:rPr lang="en-US" dirty="0"/>
              <a:t>Sometimes soil erosion will be a nuisance that is a problem, but not an emergency. Know the distinction and the tools to address each circumstance is critical. That is a whole other presentation though!</a:t>
            </a:r>
          </a:p>
          <a:p>
            <a:endParaRPr lang="en-US" dirty="0"/>
          </a:p>
          <a:p>
            <a:r>
              <a:rPr lang="en-US" dirty="0"/>
              <a:t>Photo:</a:t>
            </a:r>
          </a:p>
          <a:p>
            <a:r>
              <a:rPr lang="en-US" dirty="0"/>
              <a:t>Jonas Feinstein – Calf Canyon/Hermit Peak Fire 2022</a:t>
            </a:r>
          </a:p>
        </p:txBody>
      </p:sp>
      <p:sp>
        <p:nvSpPr>
          <p:cNvPr id="4" name="Slide Number Placeholder 3"/>
          <p:cNvSpPr>
            <a:spLocks noGrp="1"/>
          </p:cNvSpPr>
          <p:nvPr>
            <p:ph type="sldNum" sz="quarter" idx="5"/>
          </p:nvPr>
        </p:nvSpPr>
        <p:spPr/>
        <p:txBody>
          <a:bodyPr/>
          <a:lstStyle/>
          <a:p>
            <a:fld id="{826BD091-4092-4F28-8EE7-CA2A94FFB267}" type="slidenum">
              <a:rPr lang="en-US" smtClean="0"/>
              <a:t>17</a:t>
            </a:fld>
            <a:endParaRPr lang="en-US"/>
          </a:p>
        </p:txBody>
      </p:sp>
    </p:spTree>
    <p:extLst>
      <p:ext uri="{BB962C8B-B14F-4D97-AF65-F5344CB8AC3E}">
        <p14:creationId xmlns:p14="http://schemas.microsoft.com/office/powerpoint/2010/main" val="13282194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Good Fire or Bad Fire? (slide7)</a:t>
            </a:r>
          </a:p>
          <a:p>
            <a:endParaRPr lang="en-US" dirty="0"/>
          </a:p>
          <a:p>
            <a:r>
              <a:rPr lang="en-US" dirty="0"/>
              <a:t>Distribute these ideas of how physical, chemical, and biotic soil properties change by different soil burn severities across a landscape and over time. Being able to understand general concepts of how fire plays a critical role in pedogenesis and the development of long-term evolutionary environments. Think about climate inputs and feedbacks. Think about when we are called to participate in a post wildfire environment like EWP, how we communicate with our interdisciplinary teams, partners, clients, and the public about effects of the fire.</a:t>
            </a:r>
          </a:p>
          <a:p>
            <a:endParaRPr lang="en-US" dirty="0"/>
          </a:p>
          <a:p>
            <a:r>
              <a:rPr lang="en-US" dirty="0"/>
              <a:t>Sometimes soil erosion will be a nuisance that is a problem, but not an emergency. Know the distinction and the tools to address each circumstance is critical. That is a whole other presentation though!</a:t>
            </a:r>
          </a:p>
          <a:p>
            <a:endParaRPr lang="en-US" dirty="0"/>
          </a:p>
          <a:p>
            <a:r>
              <a:rPr lang="en-US" dirty="0"/>
              <a:t>Image:</a:t>
            </a:r>
          </a:p>
          <a:p>
            <a:r>
              <a:rPr lang="en-US" dirty="0"/>
              <a:t>John Norman, Lori Metz, and Jonas Feinstein– Calf Canyon/Hermit Peak Fire 2022</a:t>
            </a:r>
          </a:p>
        </p:txBody>
      </p:sp>
      <p:sp>
        <p:nvSpPr>
          <p:cNvPr id="4" name="Slide Number Placeholder 3"/>
          <p:cNvSpPr>
            <a:spLocks noGrp="1"/>
          </p:cNvSpPr>
          <p:nvPr>
            <p:ph type="sldNum" sz="quarter" idx="5"/>
          </p:nvPr>
        </p:nvSpPr>
        <p:spPr/>
        <p:txBody>
          <a:bodyPr/>
          <a:lstStyle/>
          <a:p>
            <a:fld id="{826BD091-4092-4F28-8EE7-CA2A94FFB267}" type="slidenum">
              <a:rPr lang="en-US" smtClean="0"/>
              <a:t>18</a:t>
            </a:fld>
            <a:endParaRPr lang="en-US"/>
          </a:p>
        </p:txBody>
      </p:sp>
    </p:spTree>
    <p:extLst>
      <p:ext uri="{BB962C8B-B14F-4D97-AF65-F5344CB8AC3E}">
        <p14:creationId xmlns:p14="http://schemas.microsoft.com/office/powerpoint/2010/main" val="1571649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Good Fire or Bad Fire? (slide8)</a:t>
            </a:r>
          </a:p>
          <a:p>
            <a:endParaRPr lang="en-US" dirty="0"/>
          </a:p>
          <a:p>
            <a:r>
              <a:rPr lang="en-US" dirty="0"/>
              <a:t>Distribute these ideas of how physical, chemical, and biotic soil properties change by different soil burn severities across a landscape and over time. Being able to understand general concepts of how fire plays a critical role in pedogenesis and the development of long-term evolutionary environments. Think about climate inputs and feedbacks. Think about when we are called to participate in a post wildfire environment like EWP, how we communicate with our discipline teams, partners, clients, and the public about effects of the fire.</a:t>
            </a:r>
          </a:p>
          <a:p>
            <a:endParaRPr lang="en-US" dirty="0"/>
          </a:p>
          <a:p>
            <a:r>
              <a:rPr lang="en-US" dirty="0"/>
              <a:t>Sometimes soil erosion will be a nuisance that is a problem, but not an emergency. Know the distinction and the tools to address each circumstance is critical. That is a whole other presentation though!</a:t>
            </a:r>
          </a:p>
          <a:p>
            <a:endParaRPr lang="en-US" dirty="0"/>
          </a:p>
          <a:p>
            <a:r>
              <a:rPr lang="en-US" dirty="0"/>
              <a:t>Image:</a:t>
            </a:r>
          </a:p>
          <a:p>
            <a:r>
              <a:rPr lang="en-US" dirty="0"/>
              <a:t>John Norman, Lori Metz, and Jonas Feinstein– Calf Canyon/Hermit Peak Fire 2022</a:t>
            </a:r>
          </a:p>
        </p:txBody>
      </p:sp>
      <p:sp>
        <p:nvSpPr>
          <p:cNvPr id="4" name="Slide Number Placeholder 3"/>
          <p:cNvSpPr>
            <a:spLocks noGrp="1"/>
          </p:cNvSpPr>
          <p:nvPr>
            <p:ph type="sldNum" sz="quarter" idx="5"/>
          </p:nvPr>
        </p:nvSpPr>
        <p:spPr/>
        <p:txBody>
          <a:bodyPr/>
          <a:lstStyle/>
          <a:p>
            <a:fld id="{826BD091-4092-4F28-8EE7-CA2A94FFB267}" type="slidenum">
              <a:rPr lang="en-US" smtClean="0"/>
              <a:t>19</a:t>
            </a:fld>
            <a:endParaRPr lang="en-US"/>
          </a:p>
        </p:txBody>
      </p:sp>
    </p:spTree>
    <p:extLst>
      <p:ext uri="{BB962C8B-B14F-4D97-AF65-F5344CB8AC3E}">
        <p14:creationId xmlns:p14="http://schemas.microsoft.com/office/powerpoint/2010/main" val="306364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Good Fire or Bad Fire? (slide9)</a:t>
            </a:r>
          </a:p>
          <a:p>
            <a:endParaRPr lang="en-US" b="0" dirty="0"/>
          </a:p>
          <a:p>
            <a:r>
              <a:rPr lang="en-US" b="1" dirty="0"/>
              <a:t>“Good” fire take homes </a:t>
            </a:r>
          </a:p>
          <a:p>
            <a:r>
              <a:rPr lang="en-US" b="0" dirty="0"/>
              <a:t>As the slides say. Drive these home!</a:t>
            </a:r>
          </a:p>
          <a:p>
            <a:endParaRPr lang="en-US" b="1" dirty="0"/>
          </a:p>
          <a:p>
            <a:r>
              <a:rPr lang="en-US" b="0" dirty="0"/>
              <a:t>Photo: Jonas Feinstein, NRCS Prescribed Fire Training, La Grande, OR 2024</a:t>
            </a:r>
          </a:p>
        </p:txBody>
      </p:sp>
      <p:sp>
        <p:nvSpPr>
          <p:cNvPr id="4" name="Slide Number Placeholder 3"/>
          <p:cNvSpPr>
            <a:spLocks noGrp="1"/>
          </p:cNvSpPr>
          <p:nvPr>
            <p:ph type="sldNum" sz="quarter" idx="5"/>
          </p:nvPr>
        </p:nvSpPr>
        <p:spPr/>
        <p:txBody>
          <a:bodyPr/>
          <a:lstStyle/>
          <a:p>
            <a:fld id="{826BD091-4092-4F28-8EE7-CA2A94FFB267}" type="slidenum">
              <a:rPr lang="en-US" smtClean="0"/>
              <a:t>20</a:t>
            </a:fld>
            <a:endParaRPr lang="en-US"/>
          </a:p>
        </p:txBody>
      </p:sp>
    </p:spTree>
    <p:extLst>
      <p:ext uri="{BB962C8B-B14F-4D97-AF65-F5344CB8AC3E}">
        <p14:creationId xmlns:p14="http://schemas.microsoft.com/office/powerpoint/2010/main" val="27745908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Good Fire or Bad Fire? (slide10)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1" dirty="0"/>
              <a:t>“Bad” fire take homes </a:t>
            </a:r>
          </a:p>
          <a:p>
            <a:r>
              <a:rPr lang="en-US" b="0" dirty="0"/>
              <a:t>As the slides say. Drive these home!</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21</a:t>
            </a:fld>
            <a:endParaRPr lang="en-US"/>
          </a:p>
        </p:txBody>
      </p:sp>
    </p:spTree>
    <p:extLst>
      <p:ext uri="{BB962C8B-B14F-4D97-AF65-F5344CB8AC3E}">
        <p14:creationId xmlns:p14="http://schemas.microsoft.com/office/powerpoint/2010/main" val="28888944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age_Pictur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AD0AA8-E444-47EF-89E5-736BB9B92D2D}"/>
              </a:ext>
            </a:extLst>
          </p:cNvPr>
          <p:cNvSpPr/>
          <p:nvPr userDrawn="1"/>
        </p:nvSpPr>
        <p:spPr>
          <a:xfrm>
            <a:off x="2" y="1255271"/>
            <a:ext cx="4524657" cy="41142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Rectangle 2">
            <a:extLst>
              <a:ext uri="{FF2B5EF4-FFF2-40B4-BE49-F238E27FC236}">
                <a16:creationId xmlns:a16="http://schemas.microsoft.com/office/drawing/2014/main" id="{097CE488-345B-4087-B356-7841365FD68C}"/>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3">
            <a:extLst>
              <a:ext uri="{FF2B5EF4-FFF2-40B4-BE49-F238E27FC236}">
                <a16:creationId xmlns:a16="http://schemas.microsoft.com/office/drawing/2014/main" id="{83A83115-0EE0-4DD7-9EE2-BAE89C704D0C}"/>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ectangle 4">
            <a:extLst>
              <a:ext uri="{FF2B5EF4-FFF2-40B4-BE49-F238E27FC236}">
                <a16:creationId xmlns:a16="http://schemas.microsoft.com/office/drawing/2014/main" id="{46266056-6F28-4FC4-A607-F9B804CA0388}"/>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Picture Placeholder 1">
            <a:extLst>
              <a:ext uri="{FF2B5EF4-FFF2-40B4-BE49-F238E27FC236}">
                <a16:creationId xmlns:a16="http://schemas.microsoft.com/office/drawing/2014/main" id="{C97D9E10-36DF-43A3-9452-DE4CDD54F665}"/>
              </a:ext>
            </a:extLst>
          </p:cNvPr>
          <p:cNvSpPr>
            <a:spLocks noGrp="1"/>
          </p:cNvSpPr>
          <p:nvPr>
            <p:ph type="pic" sz="quarter" idx="10"/>
          </p:nvPr>
        </p:nvSpPr>
        <p:spPr>
          <a:xfrm>
            <a:off x="2" y="1255713"/>
            <a:ext cx="4524375" cy="4113212"/>
          </a:xfrm>
          <a:prstGeom prst="rect">
            <a:avLst/>
          </a:prstGeom>
        </p:spPr>
        <p:txBody>
          <a:bodyPr anchor="ctr"/>
          <a:lstStyle>
            <a:lvl1pPr marL="0" indent="0" algn="ctr">
              <a:buNone/>
              <a:defRPr/>
            </a:lvl1pPr>
          </a:lstStyle>
          <a:p>
            <a:r>
              <a:rPr lang="en-US"/>
              <a:t>Click icon to add picture</a:t>
            </a:r>
          </a:p>
        </p:txBody>
      </p:sp>
      <p:sp>
        <p:nvSpPr>
          <p:cNvPr id="8" name="Picture Placeholder 2">
            <a:extLst>
              <a:ext uri="{FF2B5EF4-FFF2-40B4-BE49-F238E27FC236}">
                <a16:creationId xmlns:a16="http://schemas.microsoft.com/office/drawing/2014/main" id="{CCE8192B-B4FF-4B3E-A295-05E256A8B953}"/>
              </a:ext>
            </a:extLst>
          </p:cNvPr>
          <p:cNvSpPr>
            <a:spLocks noGrp="1"/>
          </p:cNvSpPr>
          <p:nvPr>
            <p:ph type="pic" sz="quarter" idx="11"/>
          </p:nvPr>
        </p:nvSpPr>
        <p:spPr>
          <a:xfrm>
            <a:off x="4668881" y="1255271"/>
            <a:ext cx="2176947" cy="2047712"/>
          </a:xfrm>
          <a:prstGeom prst="rect">
            <a:avLst/>
          </a:prstGeom>
        </p:spPr>
        <p:txBody>
          <a:bodyPr anchor="ctr"/>
          <a:lstStyle>
            <a:lvl1pPr marL="0" indent="0" algn="ctr">
              <a:buNone/>
              <a:defRPr/>
            </a:lvl1pPr>
          </a:lstStyle>
          <a:p>
            <a:r>
              <a:rPr lang="en-US"/>
              <a:t>Click icon to add picture</a:t>
            </a:r>
          </a:p>
        </p:txBody>
      </p:sp>
      <p:sp>
        <p:nvSpPr>
          <p:cNvPr id="9" name="Picture Placeholder 3">
            <a:extLst>
              <a:ext uri="{FF2B5EF4-FFF2-40B4-BE49-F238E27FC236}">
                <a16:creationId xmlns:a16="http://schemas.microsoft.com/office/drawing/2014/main" id="{095BC4A1-8F6A-474B-A40F-E9BC331AA982}"/>
              </a:ext>
            </a:extLst>
          </p:cNvPr>
          <p:cNvSpPr>
            <a:spLocks noGrp="1"/>
          </p:cNvSpPr>
          <p:nvPr>
            <p:ph type="pic" sz="quarter" idx="12"/>
          </p:nvPr>
        </p:nvSpPr>
        <p:spPr>
          <a:xfrm>
            <a:off x="6990048" y="1255714"/>
            <a:ext cx="2153952" cy="2047270"/>
          </a:xfrm>
          <a:prstGeom prst="rect">
            <a:avLst/>
          </a:prstGeom>
        </p:spPr>
        <p:txBody>
          <a:bodyPr anchor="ctr"/>
          <a:lstStyle>
            <a:lvl1pPr marL="0" indent="0" algn="ctr">
              <a:buNone/>
              <a:defRPr/>
            </a:lvl1pPr>
          </a:lstStyle>
          <a:p>
            <a:r>
              <a:rPr lang="en-US"/>
              <a:t>Click icon to add picture</a:t>
            </a:r>
          </a:p>
        </p:txBody>
      </p:sp>
      <p:sp>
        <p:nvSpPr>
          <p:cNvPr id="10" name="Picture Placeholder 4">
            <a:extLst>
              <a:ext uri="{FF2B5EF4-FFF2-40B4-BE49-F238E27FC236}">
                <a16:creationId xmlns:a16="http://schemas.microsoft.com/office/drawing/2014/main" id="{FB2332BB-BA4A-47D7-A477-91535F93F46C}"/>
              </a:ext>
            </a:extLst>
          </p:cNvPr>
          <p:cNvSpPr>
            <a:spLocks noGrp="1"/>
          </p:cNvSpPr>
          <p:nvPr>
            <p:ph type="pic" sz="quarter" idx="13"/>
          </p:nvPr>
        </p:nvSpPr>
        <p:spPr>
          <a:xfrm>
            <a:off x="4668881" y="3495284"/>
            <a:ext cx="4475121" cy="1873645"/>
          </a:xfrm>
          <a:prstGeom prst="rect">
            <a:avLst/>
          </a:prstGeom>
        </p:spPr>
        <p:txBody>
          <a:bodyPr anchor="ctr"/>
          <a:lstStyle>
            <a:lvl1pPr marL="0" indent="0" algn="ctr">
              <a:buNone/>
              <a:defRPr/>
            </a:lvl1pPr>
          </a:lstStyle>
          <a:p>
            <a:r>
              <a:rPr lang="en-US"/>
              <a:t>Click icon to add picture</a:t>
            </a:r>
          </a:p>
        </p:txBody>
      </p:sp>
      <p:pic>
        <p:nvPicPr>
          <p:cNvPr id="13" name="Picture 12">
            <a:extLst>
              <a:ext uri="{FF2B5EF4-FFF2-40B4-BE49-F238E27FC236}">
                <a16:creationId xmlns:a16="http://schemas.microsoft.com/office/drawing/2014/main" id="{E089B2D9-B0F5-4CEB-8BA0-950F9B843EAA}"/>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
        <p:nvSpPr>
          <p:cNvPr id="6" name="Title Placeholder">
            <a:extLst>
              <a:ext uri="{FF2B5EF4-FFF2-40B4-BE49-F238E27FC236}">
                <a16:creationId xmlns:a16="http://schemas.microsoft.com/office/drawing/2014/main" id="{1ED9A527-BAED-61BF-6E91-7A7A549C0D53}"/>
              </a:ext>
            </a:extLst>
          </p:cNvPr>
          <p:cNvSpPr>
            <a:spLocks noGrp="1"/>
          </p:cNvSpPr>
          <p:nvPr>
            <p:ph sz="quarter" idx="14" hasCustomPrompt="1"/>
          </p:nvPr>
        </p:nvSpPr>
        <p:spPr>
          <a:xfrm>
            <a:off x="97197" y="1685125"/>
            <a:ext cx="4121512" cy="1810154"/>
          </a:xfrm>
          <a:prstGeom prst="rect">
            <a:avLst/>
          </a:prstGeom>
        </p:spPr>
        <p:txBody>
          <a:bodyPr/>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dirty="0"/>
              <a:t>Title of Presentation</a:t>
            </a:r>
          </a:p>
        </p:txBody>
      </p:sp>
      <p:sp>
        <p:nvSpPr>
          <p:cNvPr id="11" name="Title Placeholder">
            <a:extLst>
              <a:ext uri="{FF2B5EF4-FFF2-40B4-BE49-F238E27FC236}">
                <a16:creationId xmlns:a16="http://schemas.microsoft.com/office/drawing/2014/main" id="{6262340B-7AE3-4D09-8B54-07D54060CA41}"/>
              </a:ext>
            </a:extLst>
          </p:cNvPr>
          <p:cNvSpPr>
            <a:spLocks noGrp="1"/>
          </p:cNvSpPr>
          <p:nvPr>
            <p:ph sz="quarter" idx="15" hasCustomPrompt="1"/>
          </p:nvPr>
        </p:nvSpPr>
        <p:spPr>
          <a:xfrm>
            <a:off x="166573" y="5592249"/>
            <a:ext cx="8437100" cy="475666"/>
          </a:xfrm>
          <a:prstGeom prst="rect">
            <a:avLst/>
          </a:prstGeom>
        </p:spPr>
        <p:txBody>
          <a:bodyPr/>
          <a:lstStyle>
            <a:lvl1pPr marL="0" indent="0">
              <a:lnSpc>
                <a:spcPct val="108000"/>
              </a:lnSpc>
              <a:buNone/>
              <a:defRPr sz="2025" b="1">
                <a:solidFill>
                  <a:schemeClr val="accent6">
                    <a:lumMod val="60000"/>
                    <a:lumOff val="40000"/>
                  </a:schemeClr>
                </a:solidFill>
                <a:latin typeface="+mj-lt"/>
                <a:ea typeface="Open Sans" panose="020B0606030504020204" pitchFamily="34" charset="0"/>
                <a:cs typeface="Open Sans" panose="020B0606030504020204" pitchFamily="34" charset="0"/>
              </a:defRPr>
            </a:lvl1pPr>
          </a:lstStyle>
          <a:p>
            <a:pPr lvl="0"/>
            <a:r>
              <a:rPr lang="en-US" dirty="0"/>
              <a:t>Authors/Presenters &amp; Contact Info</a:t>
            </a:r>
          </a:p>
        </p:txBody>
      </p:sp>
    </p:spTree>
    <p:extLst>
      <p:ext uri="{BB962C8B-B14F-4D97-AF65-F5344CB8AC3E}">
        <p14:creationId xmlns:p14="http://schemas.microsoft.com/office/powerpoint/2010/main" val="275376732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Gray Rectangle">
            <a:extLst>
              <a:ext uri="{FF2B5EF4-FFF2-40B4-BE49-F238E27FC236}">
                <a16:creationId xmlns:a16="http://schemas.microsoft.com/office/drawing/2014/main" id="{79F3FA21-32DA-4C38-8299-88FEFA2C3B39}"/>
              </a:ext>
              <a:ext uri="{C183D7F6-B498-43B3-948B-1728B52AA6E4}">
                <adec:decorative xmlns:adec="http://schemas.microsoft.com/office/drawing/2017/decorative" val="1"/>
              </a:ext>
            </a:extLst>
          </p:cNvPr>
          <p:cNvSpPr/>
          <p:nvPr userDrawn="1"/>
        </p:nvSpPr>
        <p:spPr>
          <a:xfrm>
            <a:off x="2" y="1255271"/>
            <a:ext cx="4524657" cy="4114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Placeholder">
            <a:extLst>
              <a:ext uri="{FF2B5EF4-FFF2-40B4-BE49-F238E27FC236}">
                <a16:creationId xmlns:a16="http://schemas.microsoft.com/office/drawing/2014/main" id="{4B824948-7DE2-41F5-BE27-87349BE01F09}"/>
              </a:ext>
            </a:extLst>
          </p:cNvPr>
          <p:cNvSpPr>
            <a:spLocks noGrp="1"/>
          </p:cNvSpPr>
          <p:nvPr>
            <p:ph sz="quarter" idx="14" hasCustomPrompt="1"/>
          </p:nvPr>
        </p:nvSpPr>
        <p:spPr>
          <a:xfrm>
            <a:off x="156761" y="1255276"/>
            <a:ext cx="4147823" cy="4114207"/>
          </a:xfrm>
          <a:prstGeom prst="rect">
            <a:avLst/>
          </a:prstGeom>
        </p:spPr>
        <p:txBody>
          <a:bodyPr anchor="ctr" anchorCtr="0"/>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dirty="0"/>
              <a:t>Long Title or Section Divider</a:t>
            </a:r>
          </a:p>
        </p:txBody>
      </p:sp>
      <p:sp>
        <p:nvSpPr>
          <p:cNvPr id="7" name="Rectangle 2">
            <a:extLst>
              <a:ext uri="{FF2B5EF4-FFF2-40B4-BE49-F238E27FC236}">
                <a16:creationId xmlns:a16="http://schemas.microsoft.com/office/drawing/2014/main" id="{F8A70739-026E-4B9F-A8C5-8058205D0AA7}"/>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3">
            <a:extLst>
              <a:ext uri="{FF2B5EF4-FFF2-40B4-BE49-F238E27FC236}">
                <a16:creationId xmlns:a16="http://schemas.microsoft.com/office/drawing/2014/main" id="{DE393653-42EA-4CD1-9134-AC75DD79569F}"/>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4">
            <a:extLst>
              <a:ext uri="{FF2B5EF4-FFF2-40B4-BE49-F238E27FC236}">
                <a16:creationId xmlns:a16="http://schemas.microsoft.com/office/drawing/2014/main" id="{50B14B5B-CD68-4361-95C8-B6A835F8AE1F}"/>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4668881" y="1255826"/>
            <a:ext cx="2176947" cy="2047712"/>
          </a:xfrm>
          <a:prstGeom prst="rect">
            <a:avLst/>
          </a:prstGeom>
        </p:spPr>
        <p:txBody>
          <a:bodyPr anchor="ctr"/>
          <a:lstStyle>
            <a:lvl1pPr marL="0" indent="0" algn="ctr">
              <a:buNone/>
              <a:defRPr/>
            </a:lvl1pPr>
          </a:lstStyle>
          <a:p>
            <a:r>
              <a:rPr lang="en-US"/>
              <a:t>Click icon to add picture</a:t>
            </a:r>
          </a:p>
        </p:txBody>
      </p:sp>
      <p:sp>
        <p:nvSpPr>
          <p:cNvPr id="11" name="Picture Placeholder 3">
            <a:extLst>
              <a:ext uri="{FF2B5EF4-FFF2-40B4-BE49-F238E27FC236}">
                <a16:creationId xmlns:a16="http://schemas.microsoft.com/office/drawing/2014/main" id="{BE77A1B9-A512-4501-9DAF-EB9FFE6E5621}"/>
              </a:ext>
            </a:extLst>
          </p:cNvPr>
          <p:cNvSpPr>
            <a:spLocks noGrp="1"/>
          </p:cNvSpPr>
          <p:nvPr>
            <p:ph type="pic" sz="quarter" idx="12"/>
          </p:nvPr>
        </p:nvSpPr>
        <p:spPr>
          <a:xfrm>
            <a:off x="6990049" y="1256274"/>
            <a:ext cx="2153952" cy="2047271"/>
          </a:xfrm>
          <a:prstGeom prst="rect">
            <a:avLst/>
          </a:prstGeom>
        </p:spPr>
        <p:txBody>
          <a:bodyPr anchor="ctr"/>
          <a:lstStyle>
            <a:lvl1pPr marL="0" indent="0" algn="ctr">
              <a:buNone/>
              <a:defRPr/>
            </a:lvl1pPr>
          </a:lstStyle>
          <a:p>
            <a:r>
              <a:rPr lang="en-US"/>
              <a:t>Click icon to add picture</a:t>
            </a:r>
          </a:p>
        </p:txBody>
      </p:sp>
      <p:sp>
        <p:nvSpPr>
          <p:cNvPr id="12" name="Picture Placeholder 4">
            <a:extLst>
              <a:ext uri="{FF2B5EF4-FFF2-40B4-BE49-F238E27FC236}">
                <a16:creationId xmlns:a16="http://schemas.microsoft.com/office/drawing/2014/main" id="{9D1462A7-C7E4-4DFA-80F9-708DEE043018}"/>
              </a:ext>
            </a:extLst>
          </p:cNvPr>
          <p:cNvSpPr>
            <a:spLocks noGrp="1"/>
          </p:cNvSpPr>
          <p:nvPr>
            <p:ph type="pic" sz="quarter" idx="13"/>
          </p:nvPr>
        </p:nvSpPr>
        <p:spPr>
          <a:xfrm>
            <a:off x="4668881" y="3495839"/>
            <a:ext cx="4475121" cy="1873645"/>
          </a:xfrm>
          <a:prstGeom prst="rect">
            <a:avLst/>
          </a:prstGeom>
        </p:spPr>
        <p:txBody>
          <a:bodyPr anchor="ctr"/>
          <a:lstStyle>
            <a:lvl1pPr marL="0" indent="0" algn="ctr">
              <a:buNone/>
              <a:defRPr/>
            </a:lvl1pPr>
          </a:lstStyle>
          <a:p>
            <a:r>
              <a:rPr lang="en-US"/>
              <a:t>Click icon to add picture</a:t>
            </a:r>
          </a:p>
        </p:txBody>
      </p:sp>
      <p:pic>
        <p:nvPicPr>
          <p:cNvPr id="15" name="Picture 14">
            <a:extLst>
              <a:ext uri="{FF2B5EF4-FFF2-40B4-BE49-F238E27FC236}">
                <a16:creationId xmlns:a16="http://schemas.microsoft.com/office/drawing/2014/main" id="{4E09703A-B874-4DB3-A2C0-A8F18302FE71}"/>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Tree>
    <p:extLst>
      <p:ext uri="{BB962C8B-B14F-4D97-AF65-F5344CB8AC3E}">
        <p14:creationId xmlns:p14="http://schemas.microsoft.com/office/powerpoint/2010/main" val="310163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ody White 2">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E023135A-9DBD-43D4-B78B-218E551081F7}"/>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dirty="0"/>
              <a:t>Slide Title</a:t>
            </a:r>
          </a:p>
        </p:txBody>
      </p:sp>
      <p:sp>
        <p:nvSpPr>
          <p:cNvPr id="2" name="Picture Rectangle">
            <a:extLst>
              <a:ext uri="{FF2B5EF4-FFF2-40B4-BE49-F238E27FC236}">
                <a16:creationId xmlns:a16="http://schemas.microsoft.com/office/drawing/2014/main" id="{EF9F4156-6790-4E80-9424-B88EF82B9004}"/>
              </a:ext>
              <a:ext uri="{C183D7F6-B498-43B3-948B-1728B52AA6E4}">
                <adec:decorative xmlns:adec="http://schemas.microsoft.com/office/drawing/2017/decorative" val="1"/>
              </a:ext>
            </a:extLst>
          </p:cNvPr>
          <p:cNvSpPr/>
          <p:nvPr userDrawn="1"/>
        </p:nvSpPr>
        <p:spPr>
          <a:xfrm>
            <a:off x="7182093" y="914400"/>
            <a:ext cx="1733309" cy="5219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Picture Placeholder">
            <a:extLst>
              <a:ext uri="{FF2B5EF4-FFF2-40B4-BE49-F238E27FC236}">
                <a16:creationId xmlns:a16="http://schemas.microsoft.com/office/drawing/2014/main" id="{D9421300-9FF3-4C26-A673-97FEA0847633}"/>
              </a:ext>
              <a:ext uri="{C183D7F6-B498-43B3-948B-1728B52AA6E4}">
                <adec:decorative xmlns:adec="http://schemas.microsoft.com/office/drawing/2017/decorative" val="0"/>
              </a:ext>
            </a:extLst>
          </p:cNvPr>
          <p:cNvSpPr>
            <a:spLocks noGrp="1"/>
          </p:cNvSpPr>
          <p:nvPr>
            <p:ph type="pic" sz="quarter" idx="12"/>
          </p:nvPr>
        </p:nvSpPr>
        <p:spPr>
          <a:xfrm>
            <a:off x="7182093" y="914400"/>
            <a:ext cx="1733309" cy="5219699"/>
          </a:xfrm>
          <a:prstGeom prst="rect">
            <a:avLst/>
          </a:prstGeom>
        </p:spPr>
        <p:txBody>
          <a:bodyPr anchor="ctr"/>
          <a:lstStyle>
            <a:lvl1pPr marL="0" indent="0" algn="ctr">
              <a:buNone/>
              <a:defRPr/>
            </a:lvl1pPr>
          </a:lstStyle>
          <a:p>
            <a:r>
              <a:rPr lang="en-US"/>
              <a:t>Click icon to add picture</a:t>
            </a:r>
          </a:p>
        </p:txBody>
      </p:sp>
      <p:sp>
        <p:nvSpPr>
          <p:cNvPr id="4" name="Content Placeholder 3">
            <a:extLst>
              <a:ext uri="{FF2B5EF4-FFF2-40B4-BE49-F238E27FC236}">
                <a16:creationId xmlns:a16="http://schemas.microsoft.com/office/drawing/2014/main" id="{AB060155-703B-836F-6108-5BC2E11B03F2}"/>
              </a:ext>
            </a:extLst>
          </p:cNvPr>
          <p:cNvSpPr>
            <a:spLocks noGrp="1"/>
          </p:cNvSpPr>
          <p:nvPr>
            <p:ph sz="quarter" idx="13"/>
          </p:nvPr>
        </p:nvSpPr>
        <p:spPr>
          <a:xfrm>
            <a:off x="377190" y="1630363"/>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59586512"/>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ody White 3">
    <p:spTree>
      <p:nvGrpSpPr>
        <p:cNvPr id="1" name=""/>
        <p:cNvGrpSpPr/>
        <p:nvPr/>
      </p:nvGrpSpPr>
      <p:grpSpPr>
        <a:xfrm>
          <a:off x="0" y="0"/>
          <a:ext cx="0" cy="0"/>
          <a:chOff x="0" y="0"/>
          <a:chExt cx="0" cy="0"/>
        </a:xfrm>
      </p:grpSpPr>
      <p:sp>
        <p:nvSpPr>
          <p:cNvPr id="11" name="Title Placeholder">
            <a:extLst>
              <a:ext uri="{FF2B5EF4-FFF2-40B4-BE49-F238E27FC236}">
                <a16:creationId xmlns:a16="http://schemas.microsoft.com/office/drawing/2014/main" id="{2B434D1E-5311-4884-AA47-BBA361918243}"/>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dirty="0"/>
              <a:t>Slide Title</a:t>
            </a:r>
          </a:p>
        </p:txBody>
      </p:sp>
      <p:sp>
        <p:nvSpPr>
          <p:cNvPr id="10" name="Picture Rectangle 1">
            <a:extLst>
              <a:ext uri="{FF2B5EF4-FFF2-40B4-BE49-F238E27FC236}">
                <a16:creationId xmlns:a16="http://schemas.microsoft.com/office/drawing/2014/main" id="{7858EC9A-293D-4DC4-8D17-1C7CD6AB84C0}"/>
              </a:ext>
              <a:ext uri="{C183D7F6-B498-43B3-948B-1728B52AA6E4}">
                <adec:decorative xmlns:adec="http://schemas.microsoft.com/office/drawing/2017/decorative" val="1"/>
              </a:ext>
            </a:extLst>
          </p:cNvPr>
          <p:cNvSpPr/>
          <p:nvPr userDrawn="1"/>
        </p:nvSpPr>
        <p:spPr>
          <a:xfrm>
            <a:off x="7182093" y="914400"/>
            <a:ext cx="1733309" cy="25090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Picture Placeholder 1">
            <a:extLst>
              <a:ext uri="{FF2B5EF4-FFF2-40B4-BE49-F238E27FC236}">
                <a16:creationId xmlns:a16="http://schemas.microsoft.com/office/drawing/2014/main" id="{A7B37783-ECCB-4CEC-8DEF-782C6EDEE53A}"/>
              </a:ext>
              <a:ext uri="{C183D7F6-B498-43B3-948B-1728B52AA6E4}">
                <adec:decorative xmlns:adec="http://schemas.microsoft.com/office/drawing/2017/decorative" val="0"/>
              </a:ext>
            </a:extLst>
          </p:cNvPr>
          <p:cNvSpPr>
            <a:spLocks noGrp="1"/>
          </p:cNvSpPr>
          <p:nvPr>
            <p:ph type="pic" sz="quarter" idx="13"/>
          </p:nvPr>
        </p:nvSpPr>
        <p:spPr>
          <a:xfrm>
            <a:off x="7182093" y="914399"/>
            <a:ext cx="1733309" cy="2509020"/>
          </a:xfrm>
          <a:prstGeom prst="rect">
            <a:avLst/>
          </a:prstGeom>
        </p:spPr>
        <p:txBody>
          <a:bodyPr anchor="ctr"/>
          <a:lstStyle>
            <a:lvl1pPr marL="0" indent="0" algn="ctr">
              <a:buNone/>
              <a:defRPr/>
            </a:lvl1pPr>
          </a:lstStyle>
          <a:p>
            <a:r>
              <a:rPr lang="en-US"/>
              <a:t>Click icon to add picture</a:t>
            </a:r>
          </a:p>
        </p:txBody>
      </p:sp>
      <p:sp>
        <p:nvSpPr>
          <p:cNvPr id="9" name="Picture Rectangle 2">
            <a:extLst>
              <a:ext uri="{FF2B5EF4-FFF2-40B4-BE49-F238E27FC236}">
                <a16:creationId xmlns:a16="http://schemas.microsoft.com/office/drawing/2014/main" id="{9F74EC4E-08ED-4D5B-88C8-B35C6C45753B}"/>
              </a:ext>
              <a:ext uri="{C183D7F6-B498-43B3-948B-1728B52AA6E4}">
                <adec:decorative xmlns:adec="http://schemas.microsoft.com/office/drawing/2017/decorative" val="1"/>
              </a:ext>
            </a:extLst>
          </p:cNvPr>
          <p:cNvSpPr/>
          <p:nvPr userDrawn="1"/>
        </p:nvSpPr>
        <p:spPr>
          <a:xfrm>
            <a:off x="7182093" y="3615164"/>
            <a:ext cx="1733309" cy="25189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Picture Placeholder 2">
            <a:extLst>
              <a:ext uri="{FF2B5EF4-FFF2-40B4-BE49-F238E27FC236}">
                <a16:creationId xmlns:a16="http://schemas.microsoft.com/office/drawing/2014/main" id="{FA3DE705-66A6-4139-B2DC-D25F0EB450B7}"/>
              </a:ext>
            </a:extLst>
          </p:cNvPr>
          <p:cNvSpPr>
            <a:spLocks noGrp="1"/>
          </p:cNvSpPr>
          <p:nvPr>
            <p:ph type="pic" sz="quarter" idx="14"/>
          </p:nvPr>
        </p:nvSpPr>
        <p:spPr>
          <a:xfrm>
            <a:off x="7182093" y="3615164"/>
            <a:ext cx="1733309" cy="2518941"/>
          </a:xfrm>
          <a:prstGeom prst="rect">
            <a:avLst/>
          </a:prstGeom>
        </p:spPr>
        <p:txBody>
          <a:bodyPr anchor="ctr"/>
          <a:lstStyle>
            <a:lvl1pPr marL="0" indent="0" algn="ctr">
              <a:buNone/>
              <a:defRPr/>
            </a:lvl1pPr>
          </a:lstStyle>
          <a:p>
            <a:r>
              <a:rPr lang="en-US"/>
              <a:t>Click icon to add picture</a:t>
            </a:r>
          </a:p>
        </p:txBody>
      </p:sp>
      <p:sp>
        <p:nvSpPr>
          <p:cNvPr id="3" name="Content Placeholder 2">
            <a:extLst>
              <a:ext uri="{FF2B5EF4-FFF2-40B4-BE49-F238E27FC236}">
                <a16:creationId xmlns:a16="http://schemas.microsoft.com/office/drawing/2014/main" id="{139325A6-7B98-FADE-D434-B6A2DB8AD5A1}"/>
              </a:ext>
            </a:extLst>
          </p:cNvPr>
          <p:cNvSpPr>
            <a:spLocks noGrp="1"/>
          </p:cNvSpPr>
          <p:nvPr>
            <p:ph sz="quarter" idx="15"/>
          </p:nvPr>
        </p:nvSpPr>
        <p:spPr>
          <a:xfrm>
            <a:off x="377190" y="1627632"/>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6944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ody White 4">
    <p:spTree>
      <p:nvGrpSpPr>
        <p:cNvPr id="1" name=""/>
        <p:cNvGrpSpPr/>
        <p:nvPr/>
      </p:nvGrpSpPr>
      <p:grpSpPr>
        <a:xfrm>
          <a:off x="0" y="0"/>
          <a:ext cx="0" cy="0"/>
          <a:chOff x="0" y="0"/>
          <a:chExt cx="0" cy="0"/>
        </a:xfrm>
      </p:grpSpPr>
      <p:sp>
        <p:nvSpPr>
          <p:cNvPr id="13" name="Title Placeholder">
            <a:extLst>
              <a:ext uri="{FF2B5EF4-FFF2-40B4-BE49-F238E27FC236}">
                <a16:creationId xmlns:a16="http://schemas.microsoft.com/office/drawing/2014/main" id="{12E01219-4F6B-4A10-ACAC-FC1373C47670}"/>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dirty="0"/>
              <a:t>Slide Title</a:t>
            </a:r>
          </a:p>
        </p:txBody>
      </p:sp>
      <p:sp>
        <p:nvSpPr>
          <p:cNvPr id="16" name="Picture Rectangle 1">
            <a:extLst>
              <a:ext uri="{FF2B5EF4-FFF2-40B4-BE49-F238E27FC236}">
                <a16:creationId xmlns:a16="http://schemas.microsoft.com/office/drawing/2014/main" id="{B56D0C75-5B98-46DE-9CDE-7848C98BC629}"/>
              </a:ext>
              <a:ext uri="{C183D7F6-B498-43B3-948B-1728B52AA6E4}">
                <adec:decorative xmlns:adec="http://schemas.microsoft.com/office/drawing/2017/decorative" val="1"/>
              </a:ext>
            </a:extLst>
          </p:cNvPr>
          <p:cNvSpPr/>
          <p:nvPr userDrawn="1"/>
        </p:nvSpPr>
        <p:spPr>
          <a:xfrm>
            <a:off x="7182093" y="914401"/>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Picture Placeholder 1">
            <a:extLst>
              <a:ext uri="{FF2B5EF4-FFF2-40B4-BE49-F238E27FC236}">
                <a16:creationId xmlns:a16="http://schemas.microsoft.com/office/drawing/2014/main" id="{FA3DE705-66A6-4139-B2DC-D25F0EB450B7}"/>
              </a:ext>
            </a:extLst>
          </p:cNvPr>
          <p:cNvSpPr>
            <a:spLocks noGrp="1"/>
          </p:cNvSpPr>
          <p:nvPr>
            <p:ph type="pic" sz="quarter" idx="14"/>
          </p:nvPr>
        </p:nvSpPr>
        <p:spPr>
          <a:xfrm>
            <a:off x="7182090" y="914402"/>
            <a:ext cx="1733308" cy="1607519"/>
          </a:xfrm>
          <a:prstGeom prst="rect">
            <a:avLst/>
          </a:prstGeom>
        </p:spPr>
        <p:txBody>
          <a:bodyPr anchor="ctr"/>
          <a:lstStyle>
            <a:lvl1pPr marL="0" indent="0" algn="ctr">
              <a:buNone/>
              <a:defRPr/>
            </a:lvl1pPr>
          </a:lstStyle>
          <a:p>
            <a:r>
              <a:rPr lang="en-US"/>
              <a:t>Click icon to add picture</a:t>
            </a:r>
          </a:p>
        </p:txBody>
      </p:sp>
      <p:sp>
        <p:nvSpPr>
          <p:cNvPr id="18" name="Picture Rectangle 2">
            <a:extLst>
              <a:ext uri="{FF2B5EF4-FFF2-40B4-BE49-F238E27FC236}">
                <a16:creationId xmlns:a16="http://schemas.microsoft.com/office/drawing/2014/main" id="{175A8299-EC36-407A-A79D-E8F21B4912DD}"/>
              </a:ext>
              <a:ext uri="{C183D7F6-B498-43B3-948B-1728B52AA6E4}">
                <adec:decorative xmlns:adec="http://schemas.microsoft.com/office/drawing/2017/decorative" val="1"/>
              </a:ext>
            </a:extLst>
          </p:cNvPr>
          <p:cNvSpPr/>
          <p:nvPr userDrawn="1"/>
        </p:nvSpPr>
        <p:spPr>
          <a:xfrm>
            <a:off x="7182093" y="2717079"/>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2">
            <a:extLst>
              <a:ext uri="{FF2B5EF4-FFF2-40B4-BE49-F238E27FC236}">
                <a16:creationId xmlns:a16="http://schemas.microsoft.com/office/drawing/2014/main" id="{ECA84048-8C0E-492C-AC5F-197EB1BEC3C7}"/>
              </a:ext>
              <a:ext uri="{C183D7F6-B498-43B3-948B-1728B52AA6E4}">
                <adec:decorative xmlns:adec="http://schemas.microsoft.com/office/drawing/2017/decorative" val="0"/>
              </a:ext>
            </a:extLst>
          </p:cNvPr>
          <p:cNvSpPr>
            <a:spLocks noGrp="1"/>
          </p:cNvSpPr>
          <p:nvPr>
            <p:ph type="pic" sz="quarter" idx="15"/>
          </p:nvPr>
        </p:nvSpPr>
        <p:spPr>
          <a:xfrm>
            <a:off x="7182090" y="2713661"/>
            <a:ext cx="1733308" cy="1607519"/>
          </a:xfrm>
          <a:prstGeom prst="rect">
            <a:avLst/>
          </a:prstGeom>
        </p:spPr>
        <p:txBody>
          <a:bodyPr anchor="ctr"/>
          <a:lstStyle>
            <a:lvl1pPr marL="0" indent="0" algn="ctr">
              <a:buNone/>
              <a:defRPr/>
            </a:lvl1pPr>
          </a:lstStyle>
          <a:p>
            <a:r>
              <a:rPr lang="en-US"/>
              <a:t>Click icon to add picture</a:t>
            </a:r>
          </a:p>
        </p:txBody>
      </p:sp>
      <p:sp>
        <p:nvSpPr>
          <p:cNvPr id="19" name="Picture Rectangle 3">
            <a:extLst>
              <a:ext uri="{FF2B5EF4-FFF2-40B4-BE49-F238E27FC236}">
                <a16:creationId xmlns:a16="http://schemas.microsoft.com/office/drawing/2014/main" id="{2A4E731A-EF94-4BF9-B8A8-ACC17649834E}"/>
              </a:ext>
              <a:ext uri="{C183D7F6-B498-43B3-948B-1728B52AA6E4}">
                <adec:decorative xmlns:adec="http://schemas.microsoft.com/office/drawing/2017/decorative" val="1"/>
              </a:ext>
            </a:extLst>
          </p:cNvPr>
          <p:cNvSpPr/>
          <p:nvPr userDrawn="1"/>
        </p:nvSpPr>
        <p:spPr>
          <a:xfrm>
            <a:off x="7182093" y="4523170"/>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Picture Placeholder 3">
            <a:extLst>
              <a:ext uri="{FF2B5EF4-FFF2-40B4-BE49-F238E27FC236}">
                <a16:creationId xmlns:a16="http://schemas.microsoft.com/office/drawing/2014/main" id="{C1CFA84E-19F1-45F4-93A1-15252D4AA15C}"/>
              </a:ext>
            </a:extLst>
          </p:cNvPr>
          <p:cNvSpPr>
            <a:spLocks noGrp="1"/>
          </p:cNvSpPr>
          <p:nvPr>
            <p:ph type="pic" sz="quarter" idx="16"/>
          </p:nvPr>
        </p:nvSpPr>
        <p:spPr>
          <a:xfrm>
            <a:off x="7182090" y="4524877"/>
            <a:ext cx="1733308" cy="1607519"/>
          </a:xfrm>
          <a:prstGeom prst="rect">
            <a:avLst/>
          </a:prstGeom>
        </p:spPr>
        <p:txBody>
          <a:bodyPr anchor="ctr"/>
          <a:lstStyle>
            <a:lvl1pPr marL="0" indent="0" algn="ctr">
              <a:buNone/>
              <a:defRPr/>
            </a:lvl1pPr>
          </a:lstStyle>
          <a:p>
            <a:r>
              <a:rPr lang="en-US"/>
              <a:t>Click icon to add picture</a:t>
            </a:r>
          </a:p>
        </p:txBody>
      </p:sp>
      <p:sp>
        <p:nvSpPr>
          <p:cNvPr id="3" name="Content Placeholder 2">
            <a:extLst>
              <a:ext uri="{FF2B5EF4-FFF2-40B4-BE49-F238E27FC236}">
                <a16:creationId xmlns:a16="http://schemas.microsoft.com/office/drawing/2014/main" id="{BE2B9254-8570-FDC7-4F0A-578AD5E80273}"/>
              </a:ext>
            </a:extLst>
          </p:cNvPr>
          <p:cNvSpPr>
            <a:spLocks noGrp="1"/>
          </p:cNvSpPr>
          <p:nvPr>
            <p:ph sz="quarter" idx="17"/>
          </p:nvPr>
        </p:nvSpPr>
        <p:spPr>
          <a:xfrm>
            <a:off x="377190" y="1630363"/>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7376754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3" name="Gray Rectangle">
            <a:extLst>
              <a:ext uri="{FF2B5EF4-FFF2-40B4-BE49-F238E27FC236}">
                <a16:creationId xmlns:a16="http://schemas.microsoft.com/office/drawing/2014/main" id="{79F3FA21-32DA-4C38-8299-88FEFA2C3B39}"/>
              </a:ext>
              <a:ext uri="{C183D7F6-B498-43B3-948B-1728B52AA6E4}">
                <adec:decorative xmlns:adec="http://schemas.microsoft.com/office/drawing/2017/decorative" val="1"/>
              </a:ext>
            </a:extLst>
          </p:cNvPr>
          <p:cNvSpPr/>
          <p:nvPr userDrawn="1"/>
        </p:nvSpPr>
        <p:spPr>
          <a:xfrm>
            <a:off x="2" y="1255271"/>
            <a:ext cx="4524657" cy="4114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Placeholder">
            <a:extLst>
              <a:ext uri="{FF2B5EF4-FFF2-40B4-BE49-F238E27FC236}">
                <a16:creationId xmlns:a16="http://schemas.microsoft.com/office/drawing/2014/main" id="{4B824948-7DE2-41F5-BE27-87349BE01F09}"/>
              </a:ext>
            </a:extLst>
          </p:cNvPr>
          <p:cNvSpPr>
            <a:spLocks noGrp="1"/>
          </p:cNvSpPr>
          <p:nvPr>
            <p:ph sz="quarter" idx="14" hasCustomPrompt="1"/>
          </p:nvPr>
        </p:nvSpPr>
        <p:spPr>
          <a:xfrm>
            <a:off x="156761" y="1255276"/>
            <a:ext cx="4147823" cy="4114207"/>
          </a:xfrm>
          <a:prstGeom prst="rect">
            <a:avLst/>
          </a:prstGeom>
        </p:spPr>
        <p:txBody>
          <a:bodyPr anchor="ctr" anchorCtr="0"/>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dirty="0"/>
              <a:t>Long Title or Section Divider</a:t>
            </a:r>
          </a:p>
        </p:txBody>
      </p:sp>
      <p:sp>
        <p:nvSpPr>
          <p:cNvPr id="7" name="Rectangle 2">
            <a:extLst>
              <a:ext uri="{FF2B5EF4-FFF2-40B4-BE49-F238E27FC236}">
                <a16:creationId xmlns:a16="http://schemas.microsoft.com/office/drawing/2014/main" id="{F8A70739-026E-4B9F-A8C5-8058205D0AA7}"/>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3">
            <a:extLst>
              <a:ext uri="{FF2B5EF4-FFF2-40B4-BE49-F238E27FC236}">
                <a16:creationId xmlns:a16="http://schemas.microsoft.com/office/drawing/2014/main" id="{DE393653-42EA-4CD1-9134-AC75DD79569F}"/>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4">
            <a:extLst>
              <a:ext uri="{FF2B5EF4-FFF2-40B4-BE49-F238E27FC236}">
                <a16:creationId xmlns:a16="http://schemas.microsoft.com/office/drawing/2014/main" id="{50B14B5B-CD68-4361-95C8-B6A835F8AE1F}"/>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4668881" y="1255826"/>
            <a:ext cx="2176947" cy="2047712"/>
          </a:xfrm>
          <a:prstGeom prst="rect">
            <a:avLst/>
          </a:prstGeom>
        </p:spPr>
        <p:txBody>
          <a:bodyPr anchor="ctr"/>
          <a:lstStyle>
            <a:lvl1pPr marL="0" indent="0" algn="ctr">
              <a:buNone/>
              <a:defRPr/>
            </a:lvl1pPr>
          </a:lstStyle>
          <a:p>
            <a:r>
              <a:rPr lang="en-US"/>
              <a:t>Click icon to add picture</a:t>
            </a:r>
          </a:p>
        </p:txBody>
      </p:sp>
      <p:sp>
        <p:nvSpPr>
          <p:cNvPr id="11" name="Picture Placeholder 3">
            <a:extLst>
              <a:ext uri="{FF2B5EF4-FFF2-40B4-BE49-F238E27FC236}">
                <a16:creationId xmlns:a16="http://schemas.microsoft.com/office/drawing/2014/main" id="{BE77A1B9-A512-4501-9DAF-EB9FFE6E5621}"/>
              </a:ext>
            </a:extLst>
          </p:cNvPr>
          <p:cNvSpPr>
            <a:spLocks noGrp="1"/>
          </p:cNvSpPr>
          <p:nvPr>
            <p:ph type="pic" sz="quarter" idx="12"/>
          </p:nvPr>
        </p:nvSpPr>
        <p:spPr>
          <a:xfrm>
            <a:off x="6990049" y="1256274"/>
            <a:ext cx="2153952" cy="2047271"/>
          </a:xfrm>
          <a:prstGeom prst="rect">
            <a:avLst/>
          </a:prstGeom>
        </p:spPr>
        <p:txBody>
          <a:bodyPr anchor="ctr"/>
          <a:lstStyle>
            <a:lvl1pPr marL="0" indent="0" algn="ctr">
              <a:buNone/>
              <a:defRPr/>
            </a:lvl1pPr>
          </a:lstStyle>
          <a:p>
            <a:r>
              <a:rPr lang="en-US"/>
              <a:t>Click icon to add picture</a:t>
            </a:r>
          </a:p>
        </p:txBody>
      </p:sp>
      <p:sp>
        <p:nvSpPr>
          <p:cNvPr id="12" name="Picture Placeholder 4">
            <a:extLst>
              <a:ext uri="{FF2B5EF4-FFF2-40B4-BE49-F238E27FC236}">
                <a16:creationId xmlns:a16="http://schemas.microsoft.com/office/drawing/2014/main" id="{9D1462A7-C7E4-4DFA-80F9-708DEE043018}"/>
              </a:ext>
            </a:extLst>
          </p:cNvPr>
          <p:cNvSpPr>
            <a:spLocks noGrp="1"/>
          </p:cNvSpPr>
          <p:nvPr>
            <p:ph type="pic" sz="quarter" idx="13"/>
          </p:nvPr>
        </p:nvSpPr>
        <p:spPr>
          <a:xfrm>
            <a:off x="4668881" y="3495839"/>
            <a:ext cx="4475121" cy="1873645"/>
          </a:xfrm>
          <a:prstGeom prst="rect">
            <a:avLst/>
          </a:prstGeom>
        </p:spPr>
        <p:txBody>
          <a:bodyPr anchor="ctr"/>
          <a:lstStyle>
            <a:lvl1pPr marL="0" indent="0" algn="ctr">
              <a:buNone/>
              <a:defRPr/>
            </a:lvl1pPr>
          </a:lstStyle>
          <a:p>
            <a:r>
              <a:rPr lang="en-US"/>
              <a:t>Click icon to add picture</a:t>
            </a:r>
          </a:p>
        </p:txBody>
      </p:sp>
      <p:pic>
        <p:nvPicPr>
          <p:cNvPr id="15" name="Picture 14">
            <a:extLst>
              <a:ext uri="{FF2B5EF4-FFF2-40B4-BE49-F238E27FC236}">
                <a16:creationId xmlns:a16="http://schemas.microsoft.com/office/drawing/2014/main" id="{4E09703A-B874-4DB3-A2C0-A8F18302FE71}"/>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Tree>
    <p:extLst>
      <p:ext uri="{BB962C8B-B14F-4D97-AF65-F5344CB8AC3E}">
        <p14:creationId xmlns:p14="http://schemas.microsoft.com/office/powerpoint/2010/main" val="8753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Body White 1">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F2A1C92-BED5-4889-350B-664F5E52DD1F}"/>
              </a:ext>
            </a:extLst>
          </p:cNvPr>
          <p:cNvSpPr>
            <a:spLocks noGrp="1"/>
          </p:cNvSpPr>
          <p:nvPr>
            <p:ph type="title" hasCustomPrompt="1"/>
          </p:nvPr>
        </p:nvSpPr>
        <p:spPr>
          <a:xfrm>
            <a:off x="150876" y="832105"/>
            <a:ext cx="7886700" cy="629051"/>
          </a:xfrm>
          <a:prstGeom prst="rect">
            <a:avLst/>
          </a:prstGeom>
        </p:spPr>
        <p:txBody>
          <a:bodyPr/>
          <a:lstStyle>
            <a:lvl1pPr>
              <a:lnSpc>
                <a:spcPct val="100000"/>
              </a:lnSpc>
              <a:defRPr sz="3000" b="1">
                <a:solidFill>
                  <a:schemeClr val="accent4"/>
                </a:solidFill>
              </a:defRPr>
            </a:lvl1pPr>
          </a:lstStyle>
          <a:p>
            <a:r>
              <a:rPr lang="en-US" dirty="0"/>
              <a:t>Slide Title</a:t>
            </a:r>
          </a:p>
        </p:txBody>
      </p:sp>
      <p:sp>
        <p:nvSpPr>
          <p:cNvPr id="15" name="Content Placeholder 14">
            <a:extLst>
              <a:ext uri="{FF2B5EF4-FFF2-40B4-BE49-F238E27FC236}">
                <a16:creationId xmlns:a16="http://schemas.microsoft.com/office/drawing/2014/main" id="{0B27EC78-0DDB-B2DE-0DC4-8DABA1A1D219}"/>
              </a:ext>
            </a:extLst>
          </p:cNvPr>
          <p:cNvSpPr>
            <a:spLocks noGrp="1"/>
          </p:cNvSpPr>
          <p:nvPr>
            <p:ph sz="quarter" idx="10"/>
          </p:nvPr>
        </p:nvSpPr>
        <p:spPr>
          <a:xfrm>
            <a:off x="377190" y="1627632"/>
            <a:ext cx="8538210"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7829947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499098EA-6AF8-6832-2A05-891F678E3731}"/>
              </a:ext>
            </a:extLst>
          </p:cNvPr>
          <p:cNvSpPr>
            <a:spLocks noGrp="1"/>
          </p:cNvSpPr>
          <p:nvPr>
            <p:ph type="body" sz="quarter" idx="13" hasCustomPrompt="1"/>
          </p:nvPr>
        </p:nvSpPr>
        <p:spPr>
          <a:xfrm>
            <a:off x="147584" y="832704"/>
            <a:ext cx="6549819" cy="531082"/>
          </a:xfrm>
          <a:prstGeom prst="rect">
            <a:avLst/>
          </a:prstGeom>
        </p:spPr>
        <p:txBody>
          <a:bodyPr/>
          <a:lstStyle>
            <a:lvl1pPr marL="0" indent="0">
              <a:buNone/>
              <a:defRPr sz="3000" b="1">
                <a:solidFill>
                  <a:schemeClr val="accent4"/>
                </a:solidFill>
                <a:latin typeface="+mj-lt"/>
                <a:ea typeface="Open Sans" panose="020B0606030504020204" pitchFamily="34" charset="0"/>
                <a:cs typeface="Arial" panose="020B0604020202020204" pitchFamily="34" charset="0"/>
              </a:defRPr>
            </a:lvl1pPr>
          </a:lstStyle>
          <a:p>
            <a:pPr lvl="0"/>
            <a:r>
              <a:rPr lang="en-US" dirty="0"/>
              <a:t>Slide Header </a:t>
            </a:r>
          </a:p>
        </p:txBody>
      </p:sp>
    </p:spTree>
    <p:extLst>
      <p:ext uri="{BB962C8B-B14F-4D97-AF65-F5344CB8AC3E}">
        <p14:creationId xmlns:p14="http://schemas.microsoft.com/office/powerpoint/2010/main" val="1291159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Page No Pictu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9732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Blue Rectangle">
            <a:extLst>
              <a:ext uri="{FF2B5EF4-FFF2-40B4-BE49-F238E27FC236}">
                <a16:creationId xmlns:a16="http://schemas.microsoft.com/office/drawing/2014/main" id="{B09D283E-F7D5-43DA-A9E7-6E6474DF99D7}"/>
              </a:ext>
              <a:ext uri="{C183D7F6-B498-43B3-948B-1728B52AA6E4}">
                <adec:decorative xmlns:adec="http://schemas.microsoft.com/office/drawing/2017/decorative" val="1"/>
              </a:ext>
            </a:extLst>
          </p:cNvPr>
          <p:cNvSpPr/>
          <p:nvPr userDrawn="1"/>
        </p:nvSpPr>
        <p:spPr>
          <a:xfrm>
            <a:off x="1144" y="0"/>
            <a:ext cx="9142856" cy="4414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t>Module 8: Impacts of Fire on Forestland Soil Health</a:t>
            </a:r>
          </a:p>
        </p:txBody>
      </p:sp>
      <p:sp>
        <p:nvSpPr>
          <p:cNvPr id="8" name="Grey Rectangle">
            <a:extLst>
              <a:ext uri="{FF2B5EF4-FFF2-40B4-BE49-F238E27FC236}">
                <a16:creationId xmlns:a16="http://schemas.microsoft.com/office/drawing/2014/main" id="{FBC5E9AA-A200-4DBB-BA55-E6325E4F79F6}"/>
              </a:ext>
              <a:ext uri="{C183D7F6-B498-43B3-948B-1728B52AA6E4}">
                <adec:decorative xmlns:adec="http://schemas.microsoft.com/office/drawing/2017/decorative" val="1"/>
              </a:ext>
            </a:extLst>
          </p:cNvPr>
          <p:cNvSpPr/>
          <p:nvPr userDrawn="1"/>
        </p:nvSpPr>
        <p:spPr>
          <a:xfrm>
            <a:off x="1145" y="6377631"/>
            <a:ext cx="9142857" cy="48037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5"/>
              </a:solidFill>
            </a:endParaRPr>
          </a:p>
        </p:txBody>
      </p:sp>
      <p:sp>
        <p:nvSpPr>
          <p:cNvPr id="6" name="FPAC Lockup">
            <a:extLst>
              <a:ext uri="{FF2B5EF4-FFF2-40B4-BE49-F238E27FC236}">
                <a16:creationId xmlns:a16="http://schemas.microsoft.com/office/drawing/2014/main" id="{DA92B40F-55B6-4C69-A7EB-3AD64D641DAE}"/>
              </a:ext>
            </a:extLst>
          </p:cNvPr>
          <p:cNvSpPr txBox="1"/>
          <p:nvPr userDrawn="1"/>
        </p:nvSpPr>
        <p:spPr>
          <a:xfrm>
            <a:off x="6241472" y="6350170"/>
            <a:ext cx="2676347" cy="403957"/>
          </a:xfrm>
          <a:prstGeom prst="rect">
            <a:avLst/>
          </a:prstGeom>
          <a:noFill/>
        </p:spPr>
        <p:txBody>
          <a:bodyPr wrap="square" rtlCol="0">
            <a:spAutoFit/>
          </a:bodyPr>
          <a:lstStyle/>
          <a:p>
            <a:pPr algn="ctr">
              <a:spcBef>
                <a:spcPts val="0"/>
              </a:spcBef>
            </a:pPr>
            <a:r>
              <a:rPr lang="en-US" sz="1050" b="1" spc="8" baseline="0" dirty="0">
                <a:solidFill>
                  <a:schemeClr val="bg1"/>
                </a:solidFill>
                <a:latin typeface="Montserrat" pitchFamily="2" charset="0"/>
                <a:ea typeface="Open Sans" panose="020B0606030504020204" pitchFamily="34" charset="0"/>
                <a:cs typeface="Open Sans" panose="020B0606030504020204" pitchFamily="34" charset="0"/>
              </a:rPr>
              <a:t>Soil Health Division </a:t>
            </a:r>
            <a:r>
              <a:rPr lang="en-US" sz="1050" b="1" spc="8" baseline="0" dirty="0">
                <a:solidFill>
                  <a:srgbClr val="FFCB0B"/>
                </a:solidFill>
                <a:latin typeface="Montserrat" pitchFamily="2" charset="0"/>
                <a:ea typeface="Open Sans" panose="020B0606030504020204" pitchFamily="34" charset="0"/>
                <a:cs typeface="Open Sans" panose="020B0606030504020204" pitchFamily="34" charset="0"/>
              </a:rPr>
              <a:t>|</a:t>
            </a:r>
            <a:r>
              <a:rPr lang="en-US" sz="1050" b="1" spc="8" baseline="0" dirty="0">
                <a:solidFill>
                  <a:schemeClr val="bg1"/>
                </a:solidFill>
                <a:latin typeface="Montserrat" pitchFamily="2" charset="0"/>
                <a:ea typeface="Open Sans" panose="020B0606030504020204" pitchFamily="34" charset="0"/>
                <a:cs typeface="Open Sans" panose="020B0606030504020204" pitchFamily="34" charset="0"/>
              </a:rPr>
              <a:t> nrcs.usda.gov</a:t>
            </a:r>
          </a:p>
          <a:p>
            <a:pPr marL="0" marR="0" lvl="0" indent="0" algn="ctr" defTabSz="685783" rtl="0" eaLnBrk="1" fontAlgn="auto" latinLnBrk="0" hangingPunct="1">
              <a:lnSpc>
                <a:spcPct val="100000"/>
              </a:lnSpc>
              <a:spcBef>
                <a:spcPts val="0"/>
              </a:spcBef>
              <a:spcAft>
                <a:spcPts val="0"/>
              </a:spcAft>
              <a:buClrTx/>
              <a:buSzTx/>
              <a:buFontTx/>
              <a:buNone/>
              <a:tabLst/>
              <a:defRPr/>
            </a:pPr>
            <a:r>
              <a:rPr lang="en-US" sz="975" b="1" kern="1200" spc="225" baseline="0" dirty="0">
                <a:solidFill>
                  <a:schemeClr val="bg1"/>
                </a:solidFill>
                <a:latin typeface="Montserrat" pitchFamily="2" charset="0"/>
                <a:ea typeface="Open Sans" panose="020B0606030504020204" pitchFamily="34" charset="0"/>
                <a:cs typeface="Open Sans" panose="020B0606030504020204" pitchFamily="34" charset="0"/>
              </a:rPr>
              <a:t>SCIENCE &amp; TECHNOLOGY</a:t>
            </a:r>
            <a:endParaRPr lang="en-US" sz="975" b="1" dirty="0">
              <a:solidFill>
                <a:schemeClr val="bg1"/>
              </a:solidFill>
              <a:latin typeface="Montserrat" pitchFamily="2" charset="0"/>
              <a:ea typeface="Open Sans" panose="020B0606030504020204" pitchFamily="34" charset="0"/>
              <a:cs typeface="Open Sans" panose="020B0606030504020204" pitchFamily="34" charset="0"/>
            </a:endParaRPr>
          </a:p>
        </p:txBody>
      </p:sp>
      <p:pic>
        <p:nvPicPr>
          <p:cNvPr id="7" name="Picture 6" descr="USDA Natural Resources Conservation Service">
            <a:extLst>
              <a:ext uri="{FF2B5EF4-FFF2-40B4-BE49-F238E27FC236}">
                <a16:creationId xmlns:a16="http://schemas.microsoft.com/office/drawing/2014/main" id="{0B1C69E8-C370-43D8-81AA-AB0119E4CD31}"/>
              </a:ext>
            </a:extLst>
          </p:cNvPr>
          <p:cNvPicPr>
            <a:picLocks noChangeAspect="1"/>
          </p:cNvPicPr>
          <p:nvPr userDrawn="1"/>
        </p:nvPicPr>
        <p:blipFill>
          <a:blip r:embed="rId11"/>
          <a:stretch>
            <a:fillRect/>
          </a:stretch>
        </p:blipFill>
        <p:spPr>
          <a:xfrm>
            <a:off x="226182" y="26703"/>
            <a:ext cx="3050419" cy="388004"/>
          </a:xfrm>
          <a:prstGeom prst="rect">
            <a:avLst/>
          </a:prstGeom>
        </p:spPr>
      </p:pic>
      <p:sp>
        <p:nvSpPr>
          <p:cNvPr id="3" name="FPAC Lockup">
            <a:extLst>
              <a:ext uri="{FF2B5EF4-FFF2-40B4-BE49-F238E27FC236}">
                <a16:creationId xmlns:a16="http://schemas.microsoft.com/office/drawing/2014/main" id="{29017CC6-538A-FD3F-1CFC-7CF628665511}"/>
              </a:ext>
            </a:extLst>
          </p:cNvPr>
          <p:cNvSpPr txBox="1"/>
          <p:nvPr userDrawn="1"/>
        </p:nvSpPr>
        <p:spPr>
          <a:xfrm>
            <a:off x="-115665" y="6334780"/>
            <a:ext cx="2353174" cy="415498"/>
          </a:xfrm>
          <a:prstGeom prst="rect">
            <a:avLst/>
          </a:prstGeom>
          <a:noFill/>
        </p:spPr>
        <p:txBody>
          <a:bodyPr wrap="square" rtlCol="0">
            <a:spAutoFit/>
          </a:bodyPr>
          <a:lstStyle/>
          <a:p>
            <a:pPr algn="ctr">
              <a:spcBef>
                <a:spcPts val="0"/>
              </a:spcBef>
            </a:pPr>
            <a:r>
              <a:rPr lang="en-US" sz="1050" b="1" kern="1200" spc="8" baseline="0" dirty="0">
                <a:solidFill>
                  <a:schemeClr val="bg1"/>
                </a:solidFill>
                <a:latin typeface="Montserrat" pitchFamily="2" charset="0"/>
                <a:ea typeface="Open Sans" panose="020B0606030504020204" pitchFamily="34" charset="0"/>
                <a:cs typeface="Open Sans" panose="020B0606030504020204" pitchFamily="34" charset="0"/>
              </a:rPr>
              <a:t>Forestland Soil Health </a:t>
            </a:r>
          </a:p>
          <a:p>
            <a:pPr algn="ctr">
              <a:spcBef>
                <a:spcPts val="0"/>
              </a:spcBef>
            </a:pPr>
            <a:r>
              <a:rPr lang="en-US" sz="1050" b="1" kern="1200" spc="8" baseline="0" dirty="0">
                <a:solidFill>
                  <a:schemeClr val="bg1"/>
                </a:solidFill>
                <a:latin typeface="Montserrat" pitchFamily="2" charset="0"/>
                <a:ea typeface="Open Sans" panose="020B0606030504020204" pitchFamily="34" charset="0"/>
                <a:cs typeface="Open Sans" panose="020B0606030504020204" pitchFamily="34" charset="0"/>
              </a:rPr>
              <a:t>Training</a:t>
            </a:r>
            <a:endParaRPr lang="en-US" sz="900" b="1" dirty="0">
              <a:solidFill>
                <a:schemeClr val="bg1"/>
              </a:solidFill>
              <a:latin typeface="Montserrat"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70001416"/>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4" userDrawn="1">
          <p15:clr>
            <a:srgbClr val="F26B43"/>
          </p15:clr>
        </p15:guide>
        <p15:guide id="2" pos="5616" userDrawn="1">
          <p15:clr>
            <a:srgbClr val="F26B43"/>
          </p15:clr>
        </p15:guide>
        <p15:guide id="3" orient="horz" pos="192" userDrawn="1">
          <p15:clr>
            <a:srgbClr val="F26B43"/>
          </p15:clr>
        </p15:guide>
        <p15:guide id="4"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5.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nrcs.usda.gov/conservation-basics/natural-resource-concerns/soils/soil-health" TargetMode="External"/><Relationship Id="rId2" Type="http://schemas.openxmlformats.org/officeDocument/2006/relationships/image" Target="../media/image3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0A462C2-862B-9BB0-B202-88EAE915A5A6}"/>
              </a:ext>
            </a:extLst>
          </p:cNvPr>
          <p:cNvSpPr>
            <a:spLocks noGrp="1"/>
          </p:cNvSpPr>
          <p:nvPr>
            <p:ph sz="quarter" idx="14"/>
          </p:nvPr>
        </p:nvSpPr>
        <p:spPr>
          <a:xfrm>
            <a:off x="156761" y="1798707"/>
            <a:ext cx="4318359" cy="3085655"/>
          </a:xfrm>
        </p:spPr>
        <p:txBody>
          <a:bodyPr/>
          <a:lstStyle/>
          <a:p>
            <a:r>
              <a:rPr lang="en-US" dirty="0"/>
              <a:t>Module 8</a:t>
            </a:r>
            <a:r>
              <a:rPr lang="en-US" sz="2100" dirty="0"/>
              <a:t>: </a:t>
            </a:r>
            <a:r>
              <a:rPr lang="en-US" sz="2700" dirty="0">
                <a:latin typeface="Aptos" panose="020B0004020202020204" pitchFamily="34" charset="0"/>
                <a:ea typeface="Aptos" panose="020B0004020202020204" pitchFamily="34" charset="0"/>
                <a:cs typeface="Times New Roman" panose="02020603050405020304" pitchFamily="18" charset="0"/>
              </a:rPr>
              <a:t>Impacts of planned and unplanned fire on forest soil health, including hydrophobicity </a:t>
            </a:r>
            <a:endParaRPr lang="en-US" dirty="0"/>
          </a:p>
        </p:txBody>
      </p:sp>
      <p:pic>
        <p:nvPicPr>
          <p:cNvPr id="15" name="Picture Placeholder 14" descr="A forest fire and smoke plume&#10;">
            <a:extLst>
              <a:ext uri="{FF2B5EF4-FFF2-40B4-BE49-F238E27FC236}">
                <a16:creationId xmlns:a16="http://schemas.microsoft.com/office/drawing/2014/main" id="{64C6768E-D6C1-1CE6-CB3A-EAB7E1D6470B}"/>
              </a:ext>
            </a:extLst>
          </p:cNvPr>
          <p:cNvPicPr>
            <a:picLocks noGrp="1" noChangeAspect="1"/>
          </p:cNvPicPr>
          <p:nvPr>
            <p:ph type="pic" sz="quarter" idx="11"/>
          </p:nvPr>
        </p:nvPicPr>
        <p:blipFill>
          <a:blip r:embed="rId3"/>
          <a:srcRect t="2717" b="2717"/>
          <a:stretch>
            <a:fillRect/>
          </a:stretch>
        </p:blipFill>
        <p:spPr/>
      </p:pic>
      <p:pic>
        <p:nvPicPr>
          <p:cNvPr id="10" name="Picture Placeholder 9" descr="post fire soil profile">
            <a:extLst>
              <a:ext uri="{FF2B5EF4-FFF2-40B4-BE49-F238E27FC236}">
                <a16:creationId xmlns:a16="http://schemas.microsoft.com/office/drawing/2014/main" id="{6EFD7EC0-DB43-B94A-EAAB-3CF9138CF6FF}"/>
              </a:ext>
            </a:extLst>
          </p:cNvPr>
          <p:cNvPicPr>
            <a:picLocks noGrp="1" noChangeAspect="1"/>
          </p:cNvPicPr>
          <p:nvPr>
            <p:ph type="pic" sz="quarter" idx="12"/>
          </p:nvPr>
        </p:nvPicPr>
        <p:blipFill>
          <a:blip r:embed="rId4"/>
          <a:srcRect t="16463" b="16463"/>
          <a:stretch>
            <a:fillRect/>
          </a:stretch>
        </p:blipFill>
        <p:spPr>
          <a:prstGeom prst="rect">
            <a:avLst/>
          </a:prstGeom>
        </p:spPr>
      </p:pic>
      <p:pic>
        <p:nvPicPr>
          <p:cNvPr id="35" name="Picture Placeholder 34" descr="A forest fire burning understory and litter material.">
            <a:extLst>
              <a:ext uri="{FF2B5EF4-FFF2-40B4-BE49-F238E27FC236}">
                <a16:creationId xmlns:a16="http://schemas.microsoft.com/office/drawing/2014/main" id="{4AC581A8-537E-9211-C7F0-929698770714}"/>
              </a:ext>
            </a:extLst>
          </p:cNvPr>
          <p:cNvPicPr>
            <a:picLocks noGrp="1" noChangeAspect="1"/>
          </p:cNvPicPr>
          <p:nvPr>
            <p:ph type="pic" sz="quarter" idx="13"/>
          </p:nvPr>
        </p:nvPicPr>
        <p:blipFill>
          <a:blip r:embed="rId5"/>
          <a:srcRect t="38228" b="38228"/>
          <a:stretch>
            <a:fillRect/>
          </a:stretch>
        </p:blipFill>
        <p:spPr/>
      </p:pic>
      <p:pic>
        <p:nvPicPr>
          <p:cNvPr id="6" name="NRCS Raindrop">
            <a:extLst>
              <a:ext uri="{FF2B5EF4-FFF2-40B4-BE49-F238E27FC236}">
                <a16:creationId xmlns:a16="http://schemas.microsoft.com/office/drawing/2014/main" id="{130B38F8-258F-4DC9-B8F1-B20A1A726BF0}"/>
              </a:ext>
              <a:ext uri="{C183D7F6-B498-43B3-948B-1728B52AA6E4}">
                <adec:decorative xmlns:adec="http://schemas.microsoft.com/office/drawing/2017/decorative" val="1"/>
              </a:ext>
            </a:extLst>
          </p:cNvPr>
          <p:cNvPicPr>
            <a:picLocks noChangeAspect="1"/>
          </p:cNvPicPr>
          <p:nvPr/>
        </p:nvPicPr>
        <p:blipFill rotWithShape="1">
          <a:blip r:embed="rId6"/>
          <a:srcRect r="50000"/>
          <a:stretch/>
        </p:blipFill>
        <p:spPr>
          <a:xfrm>
            <a:off x="7847547" y="2023232"/>
            <a:ext cx="1296457" cy="2622517"/>
          </a:xfrm>
          <a:prstGeom prst="rect">
            <a:avLst/>
          </a:prstGeom>
        </p:spPr>
      </p:pic>
      <p:sp>
        <p:nvSpPr>
          <p:cNvPr id="4" name="Title Placeholder">
            <a:extLst>
              <a:ext uri="{FF2B5EF4-FFF2-40B4-BE49-F238E27FC236}">
                <a16:creationId xmlns:a16="http://schemas.microsoft.com/office/drawing/2014/main" id="{D285EC0D-8183-732E-E20A-0CDF22E05C1A}"/>
              </a:ext>
            </a:extLst>
          </p:cNvPr>
          <p:cNvSpPr txBox="1">
            <a:spLocks/>
          </p:cNvSpPr>
          <p:nvPr/>
        </p:nvSpPr>
        <p:spPr>
          <a:xfrm>
            <a:off x="230567" y="5601726"/>
            <a:ext cx="8876627" cy="629875"/>
          </a:xfrm>
          <a:prstGeom prst="rect">
            <a:avLst/>
          </a:prstGeom>
          <a:noFill/>
          <a:ln>
            <a:noFill/>
            <a:prstDash/>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mj-lt"/>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8000"/>
              </a:lnSpc>
              <a:defRPr/>
            </a:pPr>
            <a:endParaRPr lang="en-US" sz="2400" i="1" dirty="0">
              <a:solidFill>
                <a:schemeClr val="accent6">
                  <a:lumMod val="60000"/>
                  <a:lumOff val="40000"/>
                </a:schemeClr>
              </a:solidFill>
              <a:latin typeface="+mn-lt"/>
            </a:endParaRPr>
          </a:p>
        </p:txBody>
      </p:sp>
    </p:spTree>
    <p:extLst>
      <p:ext uri="{BB962C8B-B14F-4D97-AF65-F5344CB8AC3E}">
        <p14:creationId xmlns:p14="http://schemas.microsoft.com/office/powerpoint/2010/main" val="1482684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82F23-ABB3-8AF6-0A1F-454EC0D4A964}"/>
              </a:ext>
            </a:extLst>
          </p:cNvPr>
          <p:cNvSpPr>
            <a:spLocks noGrp="1"/>
          </p:cNvSpPr>
          <p:nvPr>
            <p:ph type="body" sz="quarter" idx="11"/>
          </p:nvPr>
        </p:nvSpPr>
        <p:spPr/>
        <p:txBody>
          <a:bodyPr>
            <a:normAutofit/>
          </a:bodyPr>
          <a:lstStyle/>
          <a:p>
            <a:r>
              <a:rPr lang="en-US" sz="2700" dirty="0"/>
              <a:t>Module 6: A Road Map</a:t>
            </a:r>
          </a:p>
        </p:txBody>
      </p:sp>
      <p:sp>
        <p:nvSpPr>
          <p:cNvPr id="12" name="Picture Placeholder 11">
            <a:extLst>
              <a:ext uri="{FF2B5EF4-FFF2-40B4-BE49-F238E27FC236}">
                <a16:creationId xmlns:a16="http://schemas.microsoft.com/office/drawing/2014/main" id="{8686AB19-F2B7-21AA-FFD9-01355A150B8E}"/>
              </a:ext>
            </a:extLst>
          </p:cNvPr>
          <p:cNvSpPr>
            <a:spLocks noGrp="1"/>
          </p:cNvSpPr>
          <p:nvPr>
            <p:ph type="pic" sz="quarter" idx="12"/>
          </p:nvPr>
        </p:nvSpPr>
        <p:spPr/>
        <p:txBody>
          <a:bodyPr/>
          <a:lstStyle/>
          <a:p>
            <a:endParaRPr lang="en-US"/>
          </a:p>
        </p:txBody>
      </p:sp>
      <p:sp>
        <p:nvSpPr>
          <p:cNvPr id="4" name="Content Placeholder 3">
            <a:extLst>
              <a:ext uri="{FF2B5EF4-FFF2-40B4-BE49-F238E27FC236}">
                <a16:creationId xmlns:a16="http://schemas.microsoft.com/office/drawing/2014/main" id="{4064E849-C50F-B14F-48F5-1E178FE21A21}"/>
              </a:ext>
            </a:extLst>
          </p:cNvPr>
          <p:cNvSpPr>
            <a:spLocks noGrp="1"/>
          </p:cNvSpPr>
          <p:nvPr>
            <p:ph sz="quarter" idx="13"/>
          </p:nvPr>
        </p:nvSpPr>
        <p:spPr>
          <a:xfrm>
            <a:off x="228599" y="1990579"/>
            <a:ext cx="6642970" cy="3701734"/>
          </a:xfrm>
        </p:spPr>
        <p:txBody>
          <a:bodyPr lIns="68580" tIns="34290" rIns="68580" bIns="34290" anchor="t"/>
          <a:lstStyle/>
          <a:p>
            <a:pPr marL="0" indent="0">
              <a:buNone/>
            </a:pPr>
            <a:r>
              <a:rPr lang="en-US" dirty="0"/>
              <a:t>Get ready to be “fired-up” with this module</a:t>
            </a:r>
          </a:p>
          <a:p>
            <a:pPr marL="685324" lvl="1" indent="-342900">
              <a:buFont typeface="+mj-lt"/>
              <a:buAutoNum type="arabicPeriod"/>
            </a:pPr>
            <a:r>
              <a:rPr lang="en-US" dirty="0"/>
              <a:t>About Fire</a:t>
            </a:r>
          </a:p>
          <a:p>
            <a:pPr marL="856774" lvl="2" indent="-170974"/>
            <a:r>
              <a:rPr lang="en-US" dirty="0"/>
              <a:t>Physical, Chemical, and Ecological Processes</a:t>
            </a:r>
          </a:p>
          <a:p>
            <a:pPr marL="856774" lvl="2" indent="-170974"/>
            <a:endParaRPr lang="en-US" dirty="0"/>
          </a:p>
          <a:p>
            <a:pPr marL="685324" lvl="1" indent="-342900">
              <a:buFont typeface="+mj-lt"/>
              <a:buAutoNum type="arabicPeriod"/>
            </a:pPr>
            <a:r>
              <a:rPr lang="en-US" dirty="0"/>
              <a:t>Good Fire</a:t>
            </a:r>
          </a:p>
          <a:p>
            <a:pPr marL="856774" lvl="2" indent="-170974"/>
            <a:r>
              <a:rPr lang="en-US" dirty="0"/>
              <a:t>Evolutionary process, negative feedbacks, forest soil health implications</a:t>
            </a:r>
          </a:p>
          <a:p>
            <a:pPr marL="856774" lvl="2" indent="-170974"/>
            <a:endParaRPr lang="en-US" dirty="0"/>
          </a:p>
          <a:p>
            <a:pPr marL="685324" lvl="1" indent="-342900">
              <a:buFont typeface="+mj-lt"/>
              <a:buAutoNum type="arabicPeriod"/>
            </a:pPr>
            <a:r>
              <a:rPr lang="en-US" dirty="0"/>
              <a:t>Bad Fire</a:t>
            </a:r>
          </a:p>
          <a:p>
            <a:pPr marL="856774" lvl="2" indent="-170974"/>
            <a:r>
              <a:rPr lang="en-US" dirty="0"/>
              <a:t>Departed ecological conditions, positive feedbacks, forest soil health implications</a:t>
            </a:r>
          </a:p>
        </p:txBody>
      </p:sp>
      <p:pic>
        <p:nvPicPr>
          <p:cNvPr id="3" name="Picture 2" descr="Fire burning grass from forest understory.">
            <a:extLst>
              <a:ext uri="{FF2B5EF4-FFF2-40B4-BE49-F238E27FC236}">
                <a16:creationId xmlns:a16="http://schemas.microsoft.com/office/drawing/2014/main" id="{DD715BF9-3836-25FE-2C52-570CE18AFBC4}"/>
              </a:ext>
            </a:extLst>
          </p:cNvPr>
          <p:cNvPicPr>
            <a:picLocks noChangeAspect="1"/>
          </p:cNvPicPr>
          <p:nvPr/>
        </p:nvPicPr>
        <p:blipFill rotWithShape="1">
          <a:blip r:embed="rId3"/>
          <a:srcRect l="41721" t="-1" r="23652" b="3186"/>
          <a:stretch/>
        </p:blipFill>
        <p:spPr>
          <a:xfrm>
            <a:off x="7017489" y="1342655"/>
            <a:ext cx="1978928" cy="4149713"/>
          </a:xfrm>
          <a:prstGeom prst="rect">
            <a:avLst/>
          </a:prstGeom>
        </p:spPr>
      </p:pic>
      <p:sp>
        <p:nvSpPr>
          <p:cNvPr id="9" name="TextBox 8">
            <a:extLst>
              <a:ext uri="{FF2B5EF4-FFF2-40B4-BE49-F238E27FC236}">
                <a16:creationId xmlns:a16="http://schemas.microsoft.com/office/drawing/2014/main" id="{BCBB6577-84FB-8BEE-6DA9-092C83817E3F}"/>
              </a:ext>
            </a:extLst>
          </p:cNvPr>
          <p:cNvSpPr txBox="1"/>
          <p:nvPr/>
        </p:nvSpPr>
        <p:spPr>
          <a:xfrm>
            <a:off x="6952584" y="5480600"/>
            <a:ext cx="1627891" cy="213585"/>
          </a:xfrm>
          <a:prstGeom prst="rect">
            <a:avLst/>
          </a:prstGeom>
          <a:noFill/>
        </p:spPr>
        <p:txBody>
          <a:bodyPr wrap="square" rtlCol="0">
            <a:spAutoFit/>
          </a:bodyPr>
          <a:lstStyle/>
          <a:p>
            <a:r>
              <a:rPr lang="en-US" sz="788" dirty="0"/>
              <a:t>Morgan Varner, Tall Timbers</a:t>
            </a:r>
          </a:p>
        </p:txBody>
      </p:sp>
    </p:spTree>
    <p:extLst>
      <p:ext uri="{BB962C8B-B14F-4D97-AF65-F5344CB8AC3E}">
        <p14:creationId xmlns:p14="http://schemas.microsoft.com/office/powerpoint/2010/main" val="2582297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68669A3-20E1-AACF-B46D-A3FBD7439A48}"/>
              </a:ext>
            </a:extLst>
          </p:cNvPr>
          <p:cNvSpPr>
            <a:spLocks noGrp="1"/>
          </p:cNvSpPr>
          <p:nvPr>
            <p:ph type="title"/>
          </p:nvPr>
        </p:nvSpPr>
        <p:spPr>
          <a:xfrm>
            <a:off x="150875" y="1481329"/>
            <a:ext cx="8617568" cy="471788"/>
          </a:xfrm>
        </p:spPr>
        <p:txBody>
          <a:bodyPr/>
          <a:lstStyle/>
          <a:p>
            <a:r>
              <a:rPr lang="en-US" sz="2400" dirty="0"/>
              <a:t>Fire as Physical, Chemical, and Ecological Processes</a:t>
            </a:r>
          </a:p>
        </p:txBody>
      </p:sp>
      <p:sp>
        <p:nvSpPr>
          <p:cNvPr id="4" name="Content Placeholder 3" descr="graphic showing fire triangles">
            <a:extLst>
              <a:ext uri="{FF2B5EF4-FFF2-40B4-BE49-F238E27FC236}">
                <a16:creationId xmlns:a16="http://schemas.microsoft.com/office/drawing/2014/main" id="{4064E849-C50F-B14F-48F5-1E178FE21A21}"/>
              </a:ext>
            </a:extLst>
          </p:cNvPr>
          <p:cNvSpPr>
            <a:spLocks noGrp="1"/>
          </p:cNvSpPr>
          <p:nvPr>
            <p:ph sz="quarter" idx="10"/>
          </p:nvPr>
        </p:nvSpPr>
        <p:spPr/>
        <p:txBody>
          <a:bodyPr/>
          <a:lstStyle/>
          <a:p>
            <a:endParaRPr lang="en-US" dirty="0"/>
          </a:p>
          <a:p>
            <a:pPr marL="342892" lvl="1" indent="0">
              <a:buNone/>
            </a:pPr>
            <a:endParaRPr lang="en-US" dirty="0"/>
          </a:p>
        </p:txBody>
      </p:sp>
      <p:pic>
        <p:nvPicPr>
          <p:cNvPr id="22" name="Picture 21">
            <a:extLst>
              <a:ext uri="{FF2B5EF4-FFF2-40B4-BE49-F238E27FC236}">
                <a16:creationId xmlns:a16="http://schemas.microsoft.com/office/drawing/2014/main" id="{D069DC03-C075-1F5E-F76A-19C8BF9444C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539093" y="2179707"/>
            <a:ext cx="3466496" cy="3178015"/>
          </a:xfrm>
          <a:prstGeom prst="rect">
            <a:avLst/>
          </a:prstGeom>
        </p:spPr>
      </p:pic>
      <p:sp>
        <p:nvSpPr>
          <p:cNvPr id="23" name="TextBox 22">
            <a:extLst>
              <a:ext uri="{FF2B5EF4-FFF2-40B4-BE49-F238E27FC236}">
                <a16:creationId xmlns:a16="http://schemas.microsoft.com/office/drawing/2014/main" id="{395A9DEA-1BC5-B626-1ECC-826790408C8F}"/>
              </a:ext>
            </a:extLst>
          </p:cNvPr>
          <p:cNvSpPr txBox="1"/>
          <p:nvPr/>
        </p:nvSpPr>
        <p:spPr>
          <a:xfrm>
            <a:off x="5713279" y="5303157"/>
            <a:ext cx="1029809" cy="456087"/>
          </a:xfrm>
          <a:prstGeom prst="rect">
            <a:avLst/>
          </a:prstGeom>
          <a:noFill/>
        </p:spPr>
        <p:txBody>
          <a:bodyPr wrap="square" rtlCol="0">
            <a:spAutoFit/>
          </a:bodyPr>
          <a:lstStyle/>
          <a:p>
            <a:r>
              <a:rPr lang="en-US" sz="788" dirty="0" err="1"/>
              <a:t>McGranahan</a:t>
            </a:r>
            <a:r>
              <a:rPr lang="en-US" sz="788" dirty="0"/>
              <a:t> and </a:t>
            </a:r>
            <a:r>
              <a:rPr lang="en-US" sz="788" dirty="0" err="1"/>
              <a:t>Wonkka</a:t>
            </a:r>
            <a:r>
              <a:rPr lang="en-US" sz="788" dirty="0"/>
              <a:t> 2018</a:t>
            </a:r>
          </a:p>
        </p:txBody>
      </p:sp>
    </p:spTree>
    <p:extLst>
      <p:ext uri="{BB962C8B-B14F-4D97-AF65-F5344CB8AC3E}">
        <p14:creationId xmlns:p14="http://schemas.microsoft.com/office/powerpoint/2010/main" val="3645071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D373A168-58E8-D6D2-9510-46F9514C0CC6}"/>
              </a:ext>
            </a:extLst>
          </p:cNvPr>
          <p:cNvSpPr>
            <a:spLocks noGrp="1"/>
          </p:cNvSpPr>
          <p:nvPr>
            <p:ph type="title"/>
          </p:nvPr>
        </p:nvSpPr>
        <p:spPr>
          <a:xfrm>
            <a:off x="132467" y="1343642"/>
            <a:ext cx="8751233" cy="471788"/>
          </a:xfrm>
        </p:spPr>
        <p:txBody>
          <a:bodyPr/>
          <a:lstStyle/>
          <a:p>
            <a:r>
              <a:rPr lang="en-US" sz="2400" dirty="0"/>
              <a:t>Fire as Physical, Chemical, and Ecological Processes</a:t>
            </a:r>
          </a:p>
        </p:txBody>
      </p:sp>
      <p:pic>
        <p:nvPicPr>
          <p:cNvPr id="2" name="Picture 1" descr="graphic showing vegetation effects on fire patterns">
            <a:extLst>
              <a:ext uri="{FF2B5EF4-FFF2-40B4-BE49-F238E27FC236}">
                <a16:creationId xmlns:a16="http://schemas.microsoft.com/office/drawing/2014/main" id="{C6181AB3-B283-43AA-16FC-3EB93722D3C5}"/>
              </a:ext>
            </a:extLst>
          </p:cNvPr>
          <p:cNvPicPr>
            <a:picLocks noChangeAspect="1"/>
          </p:cNvPicPr>
          <p:nvPr/>
        </p:nvPicPr>
        <p:blipFill>
          <a:blip r:embed="rId3"/>
          <a:stretch>
            <a:fillRect/>
          </a:stretch>
        </p:blipFill>
        <p:spPr>
          <a:xfrm>
            <a:off x="4008640" y="1800775"/>
            <a:ext cx="4893469" cy="3786188"/>
          </a:xfrm>
          <a:prstGeom prst="rect">
            <a:avLst/>
          </a:prstGeom>
        </p:spPr>
      </p:pic>
      <p:sp>
        <p:nvSpPr>
          <p:cNvPr id="3" name="TextBox 2">
            <a:extLst>
              <a:ext uri="{FF2B5EF4-FFF2-40B4-BE49-F238E27FC236}">
                <a16:creationId xmlns:a16="http://schemas.microsoft.com/office/drawing/2014/main" id="{851B253E-5770-E8BC-CAB4-904CDF8A49C8}"/>
              </a:ext>
            </a:extLst>
          </p:cNvPr>
          <p:cNvSpPr txBox="1"/>
          <p:nvPr/>
        </p:nvSpPr>
        <p:spPr>
          <a:xfrm>
            <a:off x="3740791" y="5396526"/>
            <a:ext cx="1231508" cy="334835"/>
          </a:xfrm>
          <a:prstGeom prst="rect">
            <a:avLst/>
          </a:prstGeom>
          <a:noFill/>
        </p:spPr>
        <p:txBody>
          <a:bodyPr wrap="square" rtlCol="0">
            <a:spAutoFit/>
          </a:bodyPr>
          <a:lstStyle/>
          <a:p>
            <a:r>
              <a:rPr lang="en-US" sz="788" dirty="0"/>
              <a:t>Loudermilk et al 2022</a:t>
            </a:r>
          </a:p>
        </p:txBody>
      </p:sp>
      <p:sp>
        <p:nvSpPr>
          <p:cNvPr id="4" name="TextBox 3">
            <a:extLst>
              <a:ext uri="{FF2B5EF4-FFF2-40B4-BE49-F238E27FC236}">
                <a16:creationId xmlns:a16="http://schemas.microsoft.com/office/drawing/2014/main" id="{2A74919D-8528-A2AB-5E28-C82BC7612B48}"/>
              </a:ext>
            </a:extLst>
          </p:cNvPr>
          <p:cNvSpPr txBox="1"/>
          <p:nvPr/>
        </p:nvSpPr>
        <p:spPr>
          <a:xfrm>
            <a:off x="526312" y="2233453"/>
            <a:ext cx="3285461" cy="784830"/>
          </a:xfrm>
          <a:prstGeom prst="rect">
            <a:avLst/>
          </a:prstGeom>
          <a:noFill/>
        </p:spPr>
        <p:txBody>
          <a:bodyPr wrap="square" rtlCol="0">
            <a:spAutoFit/>
          </a:bodyPr>
          <a:lstStyle/>
          <a:p>
            <a:r>
              <a:rPr lang="en-US" sz="1500" dirty="0"/>
              <a:t>Fire effects are understood over very small to very large scales of time and space.</a:t>
            </a:r>
          </a:p>
        </p:txBody>
      </p:sp>
      <p:sp>
        <p:nvSpPr>
          <p:cNvPr id="10" name="TextBox 9">
            <a:extLst>
              <a:ext uri="{FF2B5EF4-FFF2-40B4-BE49-F238E27FC236}">
                <a16:creationId xmlns:a16="http://schemas.microsoft.com/office/drawing/2014/main" id="{9C1693E9-EA51-CFDF-390F-3C094B62FD8E}"/>
              </a:ext>
            </a:extLst>
          </p:cNvPr>
          <p:cNvSpPr txBox="1"/>
          <p:nvPr/>
        </p:nvSpPr>
        <p:spPr>
          <a:xfrm>
            <a:off x="526312" y="3275538"/>
            <a:ext cx="3285461" cy="992579"/>
          </a:xfrm>
          <a:prstGeom prst="rect">
            <a:avLst/>
          </a:prstGeom>
          <a:noFill/>
        </p:spPr>
        <p:txBody>
          <a:bodyPr wrap="square" lIns="68580" tIns="34290" rIns="68580" bIns="34290" rtlCol="0" anchor="t">
            <a:spAutoFit/>
          </a:bodyPr>
          <a:lstStyle/>
          <a:p>
            <a:r>
              <a:rPr lang="en-US" sz="1500" dirty="0"/>
              <a:t>Humans tend to focus on the medium scale stuff, what is happening hours to days, over city blocks to a small watershed.</a:t>
            </a:r>
          </a:p>
        </p:txBody>
      </p:sp>
    </p:spTree>
    <p:extLst>
      <p:ext uri="{BB962C8B-B14F-4D97-AF65-F5344CB8AC3E}">
        <p14:creationId xmlns:p14="http://schemas.microsoft.com/office/powerpoint/2010/main" val="1070140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D373A168-58E8-D6D2-9510-46F9514C0CC6}"/>
              </a:ext>
            </a:extLst>
          </p:cNvPr>
          <p:cNvSpPr>
            <a:spLocks noGrp="1"/>
          </p:cNvSpPr>
          <p:nvPr>
            <p:ph type="title"/>
          </p:nvPr>
        </p:nvSpPr>
        <p:spPr>
          <a:xfrm>
            <a:off x="150876" y="1314215"/>
            <a:ext cx="8650224" cy="471788"/>
          </a:xfrm>
        </p:spPr>
        <p:txBody>
          <a:bodyPr/>
          <a:lstStyle/>
          <a:p>
            <a:r>
              <a:rPr lang="en-US" sz="2400" dirty="0"/>
              <a:t>Fire as Physical, Chemical, and Ecological Processes</a:t>
            </a:r>
          </a:p>
        </p:txBody>
      </p:sp>
      <p:pic>
        <p:nvPicPr>
          <p:cNvPr id="3" name="Picture 2" descr="graphic displaying fuel, soil, and ash properties following a fire event in forests">
            <a:extLst>
              <a:ext uri="{FF2B5EF4-FFF2-40B4-BE49-F238E27FC236}">
                <a16:creationId xmlns:a16="http://schemas.microsoft.com/office/drawing/2014/main" id="{10ECF38E-EEEE-1BDC-1A28-F1C33471B952}"/>
              </a:ext>
            </a:extLst>
          </p:cNvPr>
          <p:cNvPicPr>
            <a:picLocks noChangeAspect="1"/>
          </p:cNvPicPr>
          <p:nvPr/>
        </p:nvPicPr>
        <p:blipFill>
          <a:blip r:embed="rId3"/>
          <a:stretch>
            <a:fillRect/>
          </a:stretch>
        </p:blipFill>
        <p:spPr>
          <a:xfrm>
            <a:off x="1591947" y="1786003"/>
            <a:ext cx="5960106" cy="3769909"/>
          </a:xfrm>
          <a:prstGeom prst="rect">
            <a:avLst/>
          </a:prstGeom>
        </p:spPr>
      </p:pic>
      <p:sp>
        <p:nvSpPr>
          <p:cNvPr id="4" name="TextBox 3">
            <a:extLst>
              <a:ext uri="{FF2B5EF4-FFF2-40B4-BE49-F238E27FC236}">
                <a16:creationId xmlns:a16="http://schemas.microsoft.com/office/drawing/2014/main" id="{25CC7672-5340-0754-BB66-B938DC28244F}"/>
              </a:ext>
            </a:extLst>
          </p:cNvPr>
          <p:cNvSpPr txBox="1"/>
          <p:nvPr/>
        </p:nvSpPr>
        <p:spPr>
          <a:xfrm>
            <a:off x="7400267" y="5420858"/>
            <a:ext cx="1029809" cy="213585"/>
          </a:xfrm>
          <a:prstGeom prst="rect">
            <a:avLst/>
          </a:prstGeom>
          <a:noFill/>
        </p:spPr>
        <p:txBody>
          <a:bodyPr wrap="square" rtlCol="0">
            <a:spAutoFit/>
          </a:bodyPr>
          <a:lstStyle/>
          <a:p>
            <a:r>
              <a:rPr lang="en-US" sz="788" dirty="0"/>
              <a:t>Lopez et al. 2024</a:t>
            </a:r>
          </a:p>
        </p:txBody>
      </p:sp>
    </p:spTree>
    <p:extLst>
      <p:ext uri="{BB962C8B-B14F-4D97-AF65-F5344CB8AC3E}">
        <p14:creationId xmlns:p14="http://schemas.microsoft.com/office/powerpoint/2010/main" val="454636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98FD80C2-12E9-C00C-8E7C-CE4156F9BC18}"/>
              </a:ext>
            </a:extLst>
          </p:cNvPr>
          <p:cNvSpPr>
            <a:spLocks noGrp="1"/>
          </p:cNvSpPr>
          <p:nvPr>
            <p:ph type="title"/>
          </p:nvPr>
        </p:nvSpPr>
        <p:spPr>
          <a:xfrm>
            <a:off x="150876" y="1481329"/>
            <a:ext cx="8764525" cy="471788"/>
          </a:xfrm>
        </p:spPr>
        <p:txBody>
          <a:bodyPr/>
          <a:lstStyle/>
          <a:p>
            <a:r>
              <a:rPr lang="en-US" sz="2400" dirty="0"/>
              <a:t>Fire as Physical, Chemical, and Ecological Processes</a:t>
            </a:r>
          </a:p>
        </p:txBody>
      </p:sp>
      <p:pic>
        <p:nvPicPr>
          <p:cNvPr id="10" name="Picture 9" descr="Graphic showing N content of a soil profile following prescribed fire research.&#10;">
            <a:extLst>
              <a:ext uri="{FF2B5EF4-FFF2-40B4-BE49-F238E27FC236}">
                <a16:creationId xmlns:a16="http://schemas.microsoft.com/office/drawing/2014/main" id="{E82AA96F-D57C-395D-9A18-9E60CCDBF674}"/>
              </a:ext>
            </a:extLst>
          </p:cNvPr>
          <p:cNvPicPr>
            <a:picLocks noChangeAspect="1"/>
          </p:cNvPicPr>
          <p:nvPr/>
        </p:nvPicPr>
        <p:blipFill>
          <a:blip r:embed="rId3"/>
          <a:stretch>
            <a:fillRect/>
          </a:stretch>
        </p:blipFill>
        <p:spPr>
          <a:xfrm>
            <a:off x="3855234" y="2855953"/>
            <a:ext cx="4665520" cy="1821911"/>
          </a:xfrm>
          <a:prstGeom prst="rect">
            <a:avLst/>
          </a:prstGeom>
        </p:spPr>
      </p:pic>
      <p:sp>
        <p:nvSpPr>
          <p:cNvPr id="11" name="TextBox 10">
            <a:extLst>
              <a:ext uri="{FF2B5EF4-FFF2-40B4-BE49-F238E27FC236}">
                <a16:creationId xmlns:a16="http://schemas.microsoft.com/office/drawing/2014/main" id="{23D50A35-1922-5869-D6F4-125719B3767B}"/>
              </a:ext>
            </a:extLst>
          </p:cNvPr>
          <p:cNvSpPr txBox="1"/>
          <p:nvPr/>
        </p:nvSpPr>
        <p:spPr>
          <a:xfrm>
            <a:off x="6989807" y="4579760"/>
            <a:ext cx="1627891" cy="213585"/>
          </a:xfrm>
          <a:prstGeom prst="rect">
            <a:avLst/>
          </a:prstGeom>
          <a:noFill/>
        </p:spPr>
        <p:txBody>
          <a:bodyPr wrap="square" rtlCol="0">
            <a:spAutoFit/>
          </a:bodyPr>
          <a:lstStyle/>
          <a:p>
            <a:r>
              <a:rPr lang="en-US" sz="788" dirty="0"/>
              <a:t>Binkley and Fisher 2020</a:t>
            </a:r>
          </a:p>
        </p:txBody>
      </p:sp>
      <p:pic>
        <p:nvPicPr>
          <p:cNvPr id="13" name="Picture 12" descr="Graphic showing data on Organic Horizon N content following controlled fire research">
            <a:extLst>
              <a:ext uri="{FF2B5EF4-FFF2-40B4-BE49-F238E27FC236}">
                <a16:creationId xmlns:a16="http://schemas.microsoft.com/office/drawing/2014/main" id="{AB7070DD-B0CE-97E3-4E35-D35DC07EB0D6}"/>
              </a:ext>
            </a:extLst>
          </p:cNvPr>
          <p:cNvPicPr>
            <a:picLocks noChangeAspect="1"/>
          </p:cNvPicPr>
          <p:nvPr/>
        </p:nvPicPr>
        <p:blipFill>
          <a:blip r:embed="rId4"/>
          <a:stretch>
            <a:fillRect/>
          </a:stretch>
        </p:blipFill>
        <p:spPr>
          <a:xfrm>
            <a:off x="228600" y="2294012"/>
            <a:ext cx="3292232" cy="3050651"/>
          </a:xfrm>
          <a:prstGeom prst="rect">
            <a:avLst/>
          </a:prstGeom>
        </p:spPr>
      </p:pic>
      <p:sp>
        <p:nvSpPr>
          <p:cNvPr id="15" name="TextBox 14">
            <a:extLst>
              <a:ext uri="{FF2B5EF4-FFF2-40B4-BE49-F238E27FC236}">
                <a16:creationId xmlns:a16="http://schemas.microsoft.com/office/drawing/2014/main" id="{647F8192-B72D-E10F-112A-2EDEE2BF5B04}"/>
              </a:ext>
            </a:extLst>
          </p:cNvPr>
          <p:cNvSpPr txBox="1"/>
          <p:nvPr/>
        </p:nvSpPr>
        <p:spPr>
          <a:xfrm>
            <a:off x="312733" y="1886814"/>
            <a:ext cx="5403119" cy="300082"/>
          </a:xfrm>
          <a:prstGeom prst="rect">
            <a:avLst/>
          </a:prstGeom>
          <a:noFill/>
        </p:spPr>
        <p:txBody>
          <a:bodyPr wrap="square" rtlCol="0">
            <a:spAutoFit/>
          </a:bodyPr>
          <a:lstStyle/>
          <a:p>
            <a:r>
              <a:rPr lang="en-US" sz="1350" dirty="0"/>
              <a:t>Total carbon and nitrogen change after prescribed fire</a:t>
            </a:r>
          </a:p>
        </p:txBody>
      </p:sp>
      <p:sp>
        <p:nvSpPr>
          <p:cNvPr id="16" name="TextBox 15">
            <a:extLst>
              <a:ext uri="{FF2B5EF4-FFF2-40B4-BE49-F238E27FC236}">
                <a16:creationId xmlns:a16="http://schemas.microsoft.com/office/drawing/2014/main" id="{EBE76997-7D82-C9E4-CEE7-0D6CEA27929F}"/>
              </a:ext>
            </a:extLst>
          </p:cNvPr>
          <p:cNvSpPr txBox="1"/>
          <p:nvPr/>
        </p:nvSpPr>
        <p:spPr>
          <a:xfrm>
            <a:off x="2224128" y="5433209"/>
            <a:ext cx="1627891" cy="213585"/>
          </a:xfrm>
          <a:prstGeom prst="rect">
            <a:avLst/>
          </a:prstGeom>
          <a:noFill/>
        </p:spPr>
        <p:txBody>
          <a:bodyPr wrap="square" rtlCol="0">
            <a:spAutoFit/>
          </a:bodyPr>
          <a:lstStyle/>
          <a:p>
            <a:r>
              <a:rPr lang="en-US" sz="788" dirty="0"/>
              <a:t>Bormann et al. 2008</a:t>
            </a:r>
            <a:endParaRPr lang="en-US" sz="1050" dirty="0"/>
          </a:p>
        </p:txBody>
      </p:sp>
      <p:sp>
        <p:nvSpPr>
          <p:cNvPr id="19" name="Rectangle 18">
            <a:extLst>
              <a:ext uri="{FF2B5EF4-FFF2-40B4-BE49-F238E27FC236}">
                <a16:creationId xmlns:a16="http://schemas.microsoft.com/office/drawing/2014/main" id="{FD267127-F339-47ED-258C-C454C81197E2}"/>
              </a:ext>
              <a:ext uri="{C183D7F6-B498-43B3-948B-1728B52AA6E4}">
                <adec:decorative xmlns:adec="http://schemas.microsoft.com/office/drawing/2017/decorative" val="1"/>
              </a:ext>
            </a:extLst>
          </p:cNvPr>
          <p:cNvSpPr/>
          <p:nvPr/>
        </p:nvSpPr>
        <p:spPr>
          <a:xfrm>
            <a:off x="316319" y="2460109"/>
            <a:ext cx="3204513" cy="140805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0" name="Rectangle 19">
            <a:extLst>
              <a:ext uri="{FF2B5EF4-FFF2-40B4-BE49-F238E27FC236}">
                <a16:creationId xmlns:a16="http://schemas.microsoft.com/office/drawing/2014/main" id="{E8AEF8CA-5389-0037-03A6-8E45CB4CE75D}"/>
              </a:ext>
              <a:ext uri="{C183D7F6-B498-43B3-948B-1728B52AA6E4}">
                <adec:decorative xmlns:adec="http://schemas.microsoft.com/office/drawing/2017/decorative" val="1"/>
              </a:ext>
            </a:extLst>
          </p:cNvPr>
          <p:cNvSpPr/>
          <p:nvPr/>
        </p:nvSpPr>
        <p:spPr>
          <a:xfrm>
            <a:off x="316319" y="3889509"/>
            <a:ext cx="3204513" cy="140805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Rectangle 20">
            <a:extLst>
              <a:ext uri="{FF2B5EF4-FFF2-40B4-BE49-F238E27FC236}">
                <a16:creationId xmlns:a16="http://schemas.microsoft.com/office/drawing/2014/main" id="{5F35EF90-A3EC-15C3-7938-16F873405C67}"/>
              </a:ext>
              <a:ext uri="{C183D7F6-B498-43B3-948B-1728B52AA6E4}">
                <adec:decorative xmlns:adec="http://schemas.microsoft.com/office/drawing/2017/decorative" val="1"/>
              </a:ext>
            </a:extLst>
          </p:cNvPr>
          <p:cNvSpPr/>
          <p:nvPr/>
        </p:nvSpPr>
        <p:spPr>
          <a:xfrm>
            <a:off x="3855234" y="2932458"/>
            <a:ext cx="4726391" cy="164054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3217853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20"/>
                                        </p:tgtEl>
                                      </p:cBhvr>
                                    </p:animEffect>
                                    <p:set>
                                      <p:cBhvr>
                                        <p:cTn id="22" dur="1" fill="hold">
                                          <p:stCondLst>
                                            <p:cond delay="499"/>
                                          </p:stCondLst>
                                        </p:cTn>
                                        <p:tgtEl>
                                          <p:spTgt spid="2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21"/>
                                        </p:tgtEl>
                                      </p:cBhvr>
                                    </p:animEffect>
                                    <p:set>
                                      <p:cBhvr>
                                        <p:cTn id="32"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1"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D373A168-58E8-D6D2-9510-46F9514C0CC6}"/>
              </a:ext>
            </a:extLst>
          </p:cNvPr>
          <p:cNvSpPr>
            <a:spLocks noGrp="1"/>
          </p:cNvSpPr>
          <p:nvPr>
            <p:ph type="title"/>
          </p:nvPr>
        </p:nvSpPr>
        <p:spPr>
          <a:xfrm>
            <a:off x="150876" y="1481329"/>
            <a:ext cx="8560417" cy="471788"/>
          </a:xfrm>
        </p:spPr>
        <p:txBody>
          <a:bodyPr/>
          <a:lstStyle/>
          <a:p>
            <a:r>
              <a:rPr lang="en-US" sz="2400" dirty="0"/>
              <a:t>Fire as Physical, Chemical, and Ecological Processes</a:t>
            </a:r>
          </a:p>
        </p:txBody>
      </p:sp>
      <p:sp>
        <p:nvSpPr>
          <p:cNvPr id="2" name="TextBox 1">
            <a:extLst>
              <a:ext uri="{FF2B5EF4-FFF2-40B4-BE49-F238E27FC236}">
                <a16:creationId xmlns:a16="http://schemas.microsoft.com/office/drawing/2014/main" id="{AFFC65C9-020E-7A75-7FBA-178AF36A0737}"/>
              </a:ext>
            </a:extLst>
          </p:cNvPr>
          <p:cNvSpPr txBox="1"/>
          <p:nvPr/>
        </p:nvSpPr>
        <p:spPr>
          <a:xfrm>
            <a:off x="7403898" y="5150812"/>
            <a:ext cx="1029809" cy="334835"/>
          </a:xfrm>
          <a:prstGeom prst="rect">
            <a:avLst/>
          </a:prstGeom>
          <a:noFill/>
        </p:spPr>
        <p:txBody>
          <a:bodyPr wrap="square" rtlCol="0">
            <a:spAutoFit/>
          </a:bodyPr>
          <a:lstStyle/>
          <a:p>
            <a:r>
              <a:rPr lang="en-US" sz="788" dirty="0" err="1"/>
              <a:t>Kreye</a:t>
            </a:r>
            <a:r>
              <a:rPr lang="en-US" sz="788" dirty="0"/>
              <a:t> et al 2020, via Binkley 2020</a:t>
            </a:r>
          </a:p>
        </p:txBody>
      </p:sp>
      <p:pic>
        <p:nvPicPr>
          <p:cNvPr id="14" name="Picture 13" descr="Graphic displaying temperature affects on soil organic horizon">
            <a:extLst>
              <a:ext uri="{FF2B5EF4-FFF2-40B4-BE49-F238E27FC236}">
                <a16:creationId xmlns:a16="http://schemas.microsoft.com/office/drawing/2014/main" id="{D9A41CD1-A553-2EDC-A748-E5BA4533CAC4}"/>
              </a:ext>
            </a:extLst>
          </p:cNvPr>
          <p:cNvPicPr>
            <a:picLocks noChangeAspect="1"/>
          </p:cNvPicPr>
          <p:nvPr/>
        </p:nvPicPr>
        <p:blipFill>
          <a:blip r:embed="rId3"/>
          <a:stretch>
            <a:fillRect/>
          </a:stretch>
        </p:blipFill>
        <p:spPr>
          <a:xfrm>
            <a:off x="313956" y="2170512"/>
            <a:ext cx="8119751" cy="2790047"/>
          </a:xfrm>
          <a:prstGeom prst="rect">
            <a:avLst/>
          </a:prstGeom>
        </p:spPr>
      </p:pic>
    </p:spTree>
    <p:extLst>
      <p:ext uri="{BB962C8B-B14F-4D97-AF65-F5344CB8AC3E}">
        <p14:creationId xmlns:p14="http://schemas.microsoft.com/office/powerpoint/2010/main" val="1110513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D373A168-58E8-D6D2-9510-46F9514C0CC6}"/>
              </a:ext>
            </a:extLst>
          </p:cNvPr>
          <p:cNvSpPr>
            <a:spLocks noGrp="1"/>
          </p:cNvSpPr>
          <p:nvPr>
            <p:ph type="title"/>
          </p:nvPr>
        </p:nvSpPr>
        <p:spPr>
          <a:xfrm>
            <a:off x="150876" y="1389505"/>
            <a:ext cx="8560417" cy="471788"/>
          </a:xfrm>
        </p:spPr>
        <p:txBody>
          <a:bodyPr/>
          <a:lstStyle/>
          <a:p>
            <a:r>
              <a:rPr lang="en-US" sz="2400" dirty="0"/>
              <a:t>Fire as Physical, Chemical, and Ecological Processes</a:t>
            </a:r>
          </a:p>
        </p:txBody>
      </p:sp>
      <p:grpSp>
        <p:nvGrpSpPr>
          <p:cNvPr id="14" name="Group 13" descr="Graphic showing data on soil hydrophobicity.">
            <a:extLst>
              <a:ext uri="{FF2B5EF4-FFF2-40B4-BE49-F238E27FC236}">
                <a16:creationId xmlns:a16="http://schemas.microsoft.com/office/drawing/2014/main" id="{CC6E7179-FF44-B02C-3FF4-96D1B6452010}"/>
              </a:ext>
            </a:extLst>
          </p:cNvPr>
          <p:cNvGrpSpPr/>
          <p:nvPr/>
        </p:nvGrpSpPr>
        <p:grpSpPr>
          <a:xfrm>
            <a:off x="719668" y="1953117"/>
            <a:ext cx="7858148" cy="3599246"/>
            <a:chOff x="1147050" y="1829726"/>
            <a:chExt cx="10278747" cy="4233625"/>
          </a:xfrm>
        </p:grpSpPr>
        <p:pic>
          <p:nvPicPr>
            <p:cNvPr id="9" name="Picture 8">
              <a:extLst>
                <a:ext uri="{FF2B5EF4-FFF2-40B4-BE49-F238E27FC236}">
                  <a16:creationId xmlns:a16="http://schemas.microsoft.com/office/drawing/2014/main" id="{A3B47BBD-8F70-E7BC-97A3-2E55128E42AF}"/>
                </a:ext>
              </a:extLst>
            </p:cNvPr>
            <p:cNvPicPr>
              <a:picLocks noChangeAspect="1"/>
            </p:cNvPicPr>
            <p:nvPr/>
          </p:nvPicPr>
          <p:blipFill>
            <a:blip r:embed="rId3"/>
            <a:stretch>
              <a:fillRect/>
            </a:stretch>
          </p:blipFill>
          <p:spPr>
            <a:xfrm>
              <a:off x="1147050" y="1844553"/>
              <a:ext cx="10278747" cy="4218798"/>
            </a:xfrm>
            <a:prstGeom prst="rect">
              <a:avLst/>
            </a:prstGeom>
          </p:spPr>
        </p:pic>
        <p:grpSp>
          <p:nvGrpSpPr>
            <p:cNvPr id="10" name="Group 9">
              <a:extLst>
                <a:ext uri="{FF2B5EF4-FFF2-40B4-BE49-F238E27FC236}">
                  <a16:creationId xmlns:a16="http://schemas.microsoft.com/office/drawing/2014/main" id="{42F22D5A-B71E-EAC6-55D5-CB30053E6CDE}"/>
                </a:ext>
              </a:extLst>
            </p:cNvPr>
            <p:cNvGrpSpPr/>
            <p:nvPr/>
          </p:nvGrpSpPr>
          <p:grpSpPr>
            <a:xfrm>
              <a:off x="2596797" y="1833667"/>
              <a:ext cx="5806974" cy="3054018"/>
              <a:chOff x="2596797" y="1833667"/>
              <a:chExt cx="5806974" cy="3054018"/>
            </a:xfrm>
          </p:grpSpPr>
          <p:sp>
            <p:nvSpPr>
              <p:cNvPr id="16" name="Rectangle 15">
                <a:extLst>
                  <a:ext uri="{FF2B5EF4-FFF2-40B4-BE49-F238E27FC236}">
                    <a16:creationId xmlns:a16="http://schemas.microsoft.com/office/drawing/2014/main" id="{13B50CED-5EDD-9972-3AEE-9C2EFE7DDD66}"/>
                  </a:ext>
                </a:extLst>
              </p:cNvPr>
              <p:cNvSpPr/>
              <p:nvPr/>
            </p:nvSpPr>
            <p:spPr>
              <a:xfrm>
                <a:off x="2596797" y="2226763"/>
                <a:ext cx="305131" cy="219334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Rectangle 2">
                <a:extLst>
                  <a:ext uri="{FF2B5EF4-FFF2-40B4-BE49-F238E27FC236}">
                    <a16:creationId xmlns:a16="http://schemas.microsoft.com/office/drawing/2014/main" id="{CFF22B9F-6045-B74F-AEEA-874175DF0F49}"/>
                  </a:ext>
                </a:extLst>
              </p:cNvPr>
              <p:cNvSpPr/>
              <p:nvPr/>
            </p:nvSpPr>
            <p:spPr>
              <a:xfrm>
                <a:off x="5564547" y="1833667"/>
                <a:ext cx="2839224" cy="305401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11" name="Group 10">
              <a:extLst>
                <a:ext uri="{FF2B5EF4-FFF2-40B4-BE49-F238E27FC236}">
                  <a16:creationId xmlns:a16="http://schemas.microsoft.com/office/drawing/2014/main" id="{520EB4F4-959D-B052-978B-3A3123F90C1B}"/>
                </a:ext>
              </a:extLst>
            </p:cNvPr>
            <p:cNvGrpSpPr/>
            <p:nvPr/>
          </p:nvGrpSpPr>
          <p:grpSpPr>
            <a:xfrm>
              <a:off x="3809669" y="1829726"/>
              <a:ext cx="7450999" cy="3057959"/>
              <a:chOff x="3809669" y="1829726"/>
              <a:chExt cx="7450999" cy="3057959"/>
            </a:xfrm>
          </p:grpSpPr>
          <p:sp>
            <p:nvSpPr>
              <p:cNvPr id="17" name="Rectangle 16">
                <a:extLst>
                  <a:ext uri="{FF2B5EF4-FFF2-40B4-BE49-F238E27FC236}">
                    <a16:creationId xmlns:a16="http://schemas.microsoft.com/office/drawing/2014/main" id="{5B93767B-6611-8C8F-EB3B-88D1311209F4}"/>
                  </a:ext>
                </a:extLst>
              </p:cNvPr>
              <p:cNvSpPr/>
              <p:nvPr/>
            </p:nvSpPr>
            <p:spPr>
              <a:xfrm>
                <a:off x="3809669" y="2212081"/>
                <a:ext cx="305131" cy="220802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Rectangle 3">
                <a:extLst>
                  <a:ext uri="{FF2B5EF4-FFF2-40B4-BE49-F238E27FC236}">
                    <a16:creationId xmlns:a16="http://schemas.microsoft.com/office/drawing/2014/main" id="{928D2E1B-A5E8-3707-8D9D-4B760B5F6B5A}"/>
                  </a:ext>
                </a:extLst>
              </p:cNvPr>
              <p:cNvSpPr/>
              <p:nvPr/>
            </p:nvSpPr>
            <p:spPr>
              <a:xfrm>
                <a:off x="8403771" y="1829726"/>
                <a:ext cx="2856897" cy="305795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13" name="Rectangle 12">
              <a:extLst>
                <a:ext uri="{FF2B5EF4-FFF2-40B4-BE49-F238E27FC236}">
                  <a16:creationId xmlns:a16="http://schemas.microsoft.com/office/drawing/2014/main" id="{FB79FD41-38EA-CBBA-7F0B-37AC3431522C}"/>
                </a:ext>
              </a:extLst>
            </p:cNvPr>
            <p:cNvSpPr/>
            <p:nvPr/>
          </p:nvSpPr>
          <p:spPr>
            <a:xfrm>
              <a:off x="1839686" y="3222171"/>
              <a:ext cx="2427514" cy="206829"/>
            </a:xfrm>
            <a:prstGeom prst="rect">
              <a:avLst/>
            </a:prstGeom>
            <a:solidFill>
              <a:srgbClr val="FF0000">
                <a:alpha val="28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2" name="TextBox 1">
            <a:extLst>
              <a:ext uri="{FF2B5EF4-FFF2-40B4-BE49-F238E27FC236}">
                <a16:creationId xmlns:a16="http://schemas.microsoft.com/office/drawing/2014/main" id="{AFFC65C9-020E-7A75-7FBA-178AF36A0737}"/>
              </a:ext>
            </a:extLst>
          </p:cNvPr>
          <p:cNvSpPr txBox="1"/>
          <p:nvPr/>
        </p:nvSpPr>
        <p:spPr>
          <a:xfrm>
            <a:off x="7885591" y="5182095"/>
            <a:ext cx="1029809" cy="334835"/>
          </a:xfrm>
          <a:prstGeom prst="rect">
            <a:avLst/>
          </a:prstGeom>
          <a:noFill/>
        </p:spPr>
        <p:txBody>
          <a:bodyPr wrap="square" rtlCol="0">
            <a:spAutoFit/>
          </a:bodyPr>
          <a:lstStyle/>
          <a:p>
            <a:r>
              <a:rPr lang="en-US" sz="788" dirty="0"/>
              <a:t>Woods et al 2007</a:t>
            </a:r>
          </a:p>
        </p:txBody>
      </p:sp>
    </p:spTree>
    <p:extLst>
      <p:ext uri="{BB962C8B-B14F-4D97-AF65-F5344CB8AC3E}">
        <p14:creationId xmlns:p14="http://schemas.microsoft.com/office/powerpoint/2010/main" val="1429897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B625DA9F-AD99-F048-B6D6-921CC0054A0D}"/>
              </a:ext>
            </a:extLst>
          </p:cNvPr>
          <p:cNvSpPr>
            <a:spLocks noGrp="1"/>
          </p:cNvSpPr>
          <p:nvPr>
            <p:ph type="title"/>
          </p:nvPr>
        </p:nvSpPr>
        <p:spPr>
          <a:xfrm>
            <a:off x="190555" y="1300226"/>
            <a:ext cx="8911481" cy="471788"/>
          </a:xfrm>
        </p:spPr>
        <p:txBody>
          <a:bodyPr/>
          <a:lstStyle/>
          <a:p>
            <a:r>
              <a:rPr lang="en-US" sz="2400" dirty="0"/>
              <a:t>Fire as Physical, Chemical, and Ecological Processes</a:t>
            </a:r>
          </a:p>
        </p:txBody>
      </p:sp>
      <p:sp>
        <p:nvSpPr>
          <p:cNvPr id="4" name="Content Placeholder 3">
            <a:extLst>
              <a:ext uri="{FF2B5EF4-FFF2-40B4-BE49-F238E27FC236}">
                <a16:creationId xmlns:a16="http://schemas.microsoft.com/office/drawing/2014/main" id="{024D54C1-1FFA-6854-A20E-7067653C4893}"/>
              </a:ext>
            </a:extLst>
          </p:cNvPr>
          <p:cNvSpPr>
            <a:spLocks noGrp="1"/>
          </p:cNvSpPr>
          <p:nvPr>
            <p:ph sz="quarter" idx="10"/>
          </p:nvPr>
        </p:nvSpPr>
        <p:spPr>
          <a:xfrm>
            <a:off x="377189" y="1755926"/>
            <a:ext cx="8538210" cy="3380994"/>
          </a:xfrm>
        </p:spPr>
        <p:txBody>
          <a:bodyPr lIns="68580" tIns="34290" rIns="68580" bIns="34290" anchor="t"/>
          <a:lstStyle/>
          <a:p>
            <a:pPr marL="170974" indent="-170974"/>
            <a:r>
              <a:rPr lang="en-US" sz="1800" dirty="0"/>
              <a:t>Time intervals of prescribed fire vs no recent fire on longleaf pine soil chemistry is dramatically different.</a:t>
            </a:r>
            <a:endParaRPr lang="en-US" dirty="0"/>
          </a:p>
        </p:txBody>
      </p:sp>
      <p:sp>
        <p:nvSpPr>
          <p:cNvPr id="12" name="TextBox 11">
            <a:extLst>
              <a:ext uri="{FF2B5EF4-FFF2-40B4-BE49-F238E27FC236}">
                <a16:creationId xmlns:a16="http://schemas.microsoft.com/office/drawing/2014/main" id="{544F8099-D3A3-D2A9-E7A3-12194BB13918}"/>
              </a:ext>
            </a:extLst>
          </p:cNvPr>
          <p:cNvSpPr txBox="1"/>
          <p:nvPr/>
        </p:nvSpPr>
        <p:spPr>
          <a:xfrm>
            <a:off x="6965452" y="5441448"/>
            <a:ext cx="1627891" cy="213585"/>
          </a:xfrm>
          <a:prstGeom prst="rect">
            <a:avLst/>
          </a:prstGeom>
          <a:noFill/>
        </p:spPr>
        <p:txBody>
          <a:bodyPr wrap="square" rtlCol="0">
            <a:spAutoFit/>
          </a:bodyPr>
          <a:lstStyle/>
          <a:p>
            <a:r>
              <a:rPr lang="en-US" sz="788" dirty="0"/>
              <a:t>Fox et al. 2024</a:t>
            </a:r>
            <a:endParaRPr lang="en-US" sz="1050" dirty="0"/>
          </a:p>
        </p:txBody>
      </p:sp>
      <p:grpSp>
        <p:nvGrpSpPr>
          <p:cNvPr id="2" name="Group 1" descr="data showing fire interval affects on soil nutrient cycling in longleaf pine forest">
            <a:extLst>
              <a:ext uri="{FF2B5EF4-FFF2-40B4-BE49-F238E27FC236}">
                <a16:creationId xmlns:a16="http://schemas.microsoft.com/office/drawing/2014/main" id="{B82FA05A-0882-5D47-0784-F1756DCB0C14}"/>
              </a:ext>
            </a:extLst>
          </p:cNvPr>
          <p:cNvGrpSpPr/>
          <p:nvPr/>
        </p:nvGrpSpPr>
        <p:grpSpPr>
          <a:xfrm>
            <a:off x="1368230" y="2406651"/>
            <a:ext cx="6311037" cy="3138776"/>
            <a:chOff x="1824306" y="2451403"/>
            <a:chExt cx="7643318" cy="3799499"/>
          </a:xfrm>
        </p:grpSpPr>
        <p:pic>
          <p:nvPicPr>
            <p:cNvPr id="8" name="Picture 7">
              <a:extLst>
                <a:ext uri="{FF2B5EF4-FFF2-40B4-BE49-F238E27FC236}">
                  <a16:creationId xmlns:a16="http://schemas.microsoft.com/office/drawing/2014/main" id="{05A65FF6-0906-8959-9534-D1F4CAED5825}"/>
                </a:ext>
              </a:extLst>
            </p:cNvPr>
            <p:cNvPicPr>
              <a:picLocks noChangeAspect="1"/>
            </p:cNvPicPr>
            <p:nvPr/>
          </p:nvPicPr>
          <p:blipFill>
            <a:blip r:embed="rId3"/>
            <a:stretch>
              <a:fillRect/>
            </a:stretch>
          </p:blipFill>
          <p:spPr>
            <a:xfrm>
              <a:off x="1824306" y="2451403"/>
              <a:ext cx="7552788" cy="1761925"/>
            </a:xfrm>
            <a:prstGeom prst="rect">
              <a:avLst/>
            </a:prstGeom>
          </p:spPr>
        </p:pic>
        <p:pic>
          <p:nvPicPr>
            <p:cNvPr id="10" name="Picture 9">
              <a:extLst>
                <a:ext uri="{FF2B5EF4-FFF2-40B4-BE49-F238E27FC236}">
                  <a16:creationId xmlns:a16="http://schemas.microsoft.com/office/drawing/2014/main" id="{406521F4-8DC2-4E77-2218-2AC5C3AD842A}"/>
                </a:ext>
              </a:extLst>
            </p:cNvPr>
            <p:cNvPicPr>
              <a:picLocks noChangeAspect="1"/>
            </p:cNvPicPr>
            <p:nvPr/>
          </p:nvPicPr>
          <p:blipFill>
            <a:blip r:embed="rId4"/>
            <a:stretch>
              <a:fillRect/>
            </a:stretch>
          </p:blipFill>
          <p:spPr>
            <a:xfrm>
              <a:off x="2800350" y="4371514"/>
              <a:ext cx="5696894" cy="1879388"/>
            </a:xfrm>
            <a:prstGeom prst="rect">
              <a:avLst/>
            </a:prstGeom>
          </p:spPr>
        </p:pic>
        <p:cxnSp>
          <p:nvCxnSpPr>
            <p:cNvPr id="15" name="Straight Connector 14">
              <a:extLst>
                <a:ext uri="{FF2B5EF4-FFF2-40B4-BE49-F238E27FC236}">
                  <a16:creationId xmlns:a16="http://schemas.microsoft.com/office/drawing/2014/main" id="{27F87C6D-918D-A271-35A4-CAECF74FE8F0}"/>
                </a:ext>
              </a:extLst>
            </p:cNvPr>
            <p:cNvCxnSpPr/>
            <p:nvPr/>
          </p:nvCxnSpPr>
          <p:spPr>
            <a:xfrm>
              <a:off x="2329543" y="3429000"/>
              <a:ext cx="1295400" cy="0"/>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B964838-AB7A-FC51-6921-1DDB5EA1D79F}"/>
                </a:ext>
              </a:extLst>
            </p:cNvPr>
            <p:cNvCxnSpPr/>
            <p:nvPr/>
          </p:nvCxnSpPr>
          <p:spPr>
            <a:xfrm>
              <a:off x="4305300" y="3429000"/>
              <a:ext cx="1295400" cy="0"/>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A6C6B40-7436-AC3A-AAB3-124D74E1AAFD}"/>
                </a:ext>
              </a:extLst>
            </p:cNvPr>
            <p:cNvCxnSpPr/>
            <p:nvPr/>
          </p:nvCxnSpPr>
          <p:spPr>
            <a:xfrm>
              <a:off x="8172224" y="3777343"/>
              <a:ext cx="1295400" cy="0"/>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4CCC108-6311-234C-1488-5942B0F26718}"/>
                </a:ext>
              </a:extLst>
            </p:cNvPr>
            <p:cNvCxnSpPr/>
            <p:nvPr/>
          </p:nvCxnSpPr>
          <p:spPr>
            <a:xfrm>
              <a:off x="3284538" y="5475514"/>
              <a:ext cx="1295400" cy="0"/>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8792715-0E2A-4482-1562-1F9E4BC6EA62}"/>
                </a:ext>
              </a:extLst>
            </p:cNvPr>
            <p:cNvCxnSpPr/>
            <p:nvPr/>
          </p:nvCxnSpPr>
          <p:spPr>
            <a:xfrm>
              <a:off x="7201844" y="5388428"/>
              <a:ext cx="1295400" cy="0"/>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84081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D373A168-58E8-D6D2-9510-46F9514C0CC6}"/>
              </a:ext>
            </a:extLst>
          </p:cNvPr>
          <p:cNvSpPr>
            <a:spLocks noGrp="1"/>
          </p:cNvSpPr>
          <p:nvPr>
            <p:ph type="title"/>
          </p:nvPr>
        </p:nvSpPr>
        <p:spPr>
          <a:xfrm>
            <a:off x="222902" y="894694"/>
            <a:ext cx="8650814" cy="471788"/>
          </a:xfrm>
        </p:spPr>
        <p:txBody>
          <a:bodyPr/>
          <a:lstStyle/>
          <a:p>
            <a:r>
              <a:rPr lang="en-US" sz="2400" dirty="0"/>
              <a:t>Fire as Physical, Chemical, and Ecological Processes</a:t>
            </a:r>
          </a:p>
        </p:txBody>
      </p:sp>
      <p:sp>
        <p:nvSpPr>
          <p:cNvPr id="14" name="Content Placeholder 13">
            <a:extLst>
              <a:ext uri="{FF2B5EF4-FFF2-40B4-BE49-F238E27FC236}">
                <a16:creationId xmlns:a16="http://schemas.microsoft.com/office/drawing/2014/main" id="{3A965D30-7B9B-0A9B-68FD-7ACB2FB83F1D}"/>
              </a:ext>
            </a:extLst>
          </p:cNvPr>
          <p:cNvSpPr>
            <a:spLocks noGrp="1"/>
          </p:cNvSpPr>
          <p:nvPr>
            <p:ph sz="quarter" idx="10"/>
          </p:nvPr>
        </p:nvSpPr>
        <p:spPr>
          <a:xfrm>
            <a:off x="342309" y="1790858"/>
            <a:ext cx="8538210" cy="4507992"/>
          </a:xfrm>
        </p:spPr>
        <p:txBody>
          <a:bodyPr lIns="68580" tIns="34290" rIns="68580" bIns="34290" anchor="t"/>
          <a:lstStyle/>
          <a:p>
            <a:pPr marL="170974" indent="-170974"/>
            <a:r>
              <a:rPr lang="en-US" sz="1500" dirty="0"/>
              <a:t>There are significant changes </a:t>
            </a:r>
            <a:r>
              <a:rPr lang="en-US" sz="1500" u="sng" dirty="0"/>
              <a:t>fungal</a:t>
            </a:r>
            <a:r>
              <a:rPr lang="en-US" sz="1500" dirty="0"/>
              <a:t> communities in stands that are allowed to burn and those that are not. This is expressed mostly in the upper horizons.</a:t>
            </a:r>
          </a:p>
        </p:txBody>
      </p:sp>
      <p:pic>
        <p:nvPicPr>
          <p:cNvPr id="9" name="Picture 8" descr="graphic displaying data on fire affect to fungal communities in forest soil.">
            <a:extLst>
              <a:ext uri="{FF2B5EF4-FFF2-40B4-BE49-F238E27FC236}">
                <a16:creationId xmlns:a16="http://schemas.microsoft.com/office/drawing/2014/main" id="{E5F1A94B-30E7-F9D8-1B44-F5CC739ECF45}"/>
              </a:ext>
            </a:extLst>
          </p:cNvPr>
          <p:cNvPicPr>
            <a:picLocks noChangeAspect="1"/>
          </p:cNvPicPr>
          <p:nvPr/>
        </p:nvPicPr>
        <p:blipFill rotWithShape="1">
          <a:blip r:embed="rId3"/>
          <a:srcRect t="3525"/>
          <a:stretch/>
        </p:blipFill>
        <p:spPr>
          <a:xfrm>
            <a:off x="342310" y="3355522"/>
            <a:ext cx="8459381" cy="1847303"/>
          </a:xfrm>
          <a:prstGeom prst="rect">
            <a:avLst/>
          </a:prstGeom>
        </p:spPr>
      </p:pic>
      <p:sp>
        <p:nvSpPr>
          <p:cNvPr id="11" name="TextBox 10">
            <a:extLst>
              <a:ext uri="{FF2B5EF4-FFF2-40B4-BE49-F238E27FC236}">
                <a16:creationId xmlns:a16="http://schemas.microsoft.com/office/drawing/2014/main" id="{3C2F5045-2883-26A3-983F-B7994169C452}"/>
              </a:ext>
            </a:extLst>
          </p:cNvPr>
          <p:cNvSpPr txBox="1"/>
          <p:nvPr/>
        </p:nvSpPr>
        <p:spPr>
          <a:xfrm>
            <a:off x="1087891" y="3011034"/>
            <a:ext cx="1012372" cy="300082"/>
          </a:xfrm>
          <a:prstGeom prst="rect">
            <a:avLst/>
          </a:prstGeom>
          <a:noFill/>
        </p:spPr>
        <p:txBody>
          <a:bodyPr wrap="square" rtlCol="0">
            <a:spAutoFit/>
          </a:bodyPr>
          <a:lstStyle/>
          <a:p>
            <a:r>
              <a:rPr lang="en-US" sz="1350" dirty="0"/>
              <a:t>A horizon</a:t>
            </a:r>
          </a:p>
        </p:txBody>
      </p:sp>
      <p:sp>
        <p:nvSpPr>
          <p:cNvPr id="12" name="TextBox 11">
            <a:extLst>
              <a:ext uri="{FF2B5EF4-FFF2-40B4-BE49-F238E27FC236}">
                <a16:creationId xmlns:a16="http://schemas.microsoft.com/office/drawing/2014/main" id="{5713C3A3-EE4C-3DD1-20B3-5263BDE9CD3D}"/>
              </a:ext>
            </a:extLst>
          </p:cNvPr>
          <p:cNvSpPr txBox="1"/>
          <p:nvPr/>
        </p:nvSpPr>
        <p:spPr>
          <a:xfrm>
            <a:off x="3932419" y="3011034"/>
            <a:ext cx="1012372" cy="300082"/>
          </a:xfrm>
          <a:prstGeom prst="rect">
            <a:avLst/>
          </a:prstGeom>
          <a:noFill/>
        </p:spPr>
        <p:txBody>
          <a:bodyPr wrap="square" rtlCol="0">
            <a:spAutoFit/>
          </a:bodyPr>
          <a:lstStyle/>
          <a:p>
            <a:r>
              <a:rPr lang="en-US" sz="1350" dirty="0"/>
              <a:t>E horizon</a:t>
            </a:r>
          </a:p>
        </p:txBody>
      </p:sp>
      <p:sp>
        <p:nvSpPr>
          <p:cNvPr id="13" name="TextBox 12">
            <a:extLst>
              <a:ext uri="{FF2B5EF4-FFF2-40B4-BE49-F238E27FC236}">
                <a16:creationId xmlns:a16="http://schemas.microsoft.com/office/drawing/2014/main" id="{CA2782AD-4515-30AC-5138-4E23FE9087A0}"/>
              </a:ext>
            </a:extLst>
          </p:cNvPr>
          <p:cNvSpPr txBox="1"/>
          <p:nvPr/>
        </p:nvSpPr>
        <p:spPr>
          <a:xfrm>
            <a:off x="6776947" y="3011034"/>
            <a:ext cx="1134246" cy="300082"/>
          </a:xfrm>
          <a:prstGeom prst="rect">
            <a:avLst/>
          </a:prstGeom>
          <a:noFill/>
        </p:spPr>
        <p:txBody>
          <a:bodyPr wrap="square" rtlCol="0">
            <a:spAutoFit/>
          </a:bodyPr>
          <a:lstStyle/>
          <a:p>
            <a:r>
              <a:rPr lang="en-US" sz="1350" dirty="0" err="1"/>
              <a:t>Bh</a:t>
            </a:r>
            <a:r>
              <a:rPr lang="en-US" sz="1350" dirty="0"/>
              <a:t> horizon</a:t>
            </a:r>
          </a:p>
        </p:txBody>
      </p:sp>
      <p:sp>
        <p:nvSpPr>
          <p:cNvPr id="16" name="TextBox 15">
            <a:extLst>
              <a:ext uri="{FF2B5EF4-FFF2-40B4-BE49-F238E27FC236}">
                <a16:creationId xmlns:a16="http://schemas.microsoft.com/office/drawing/2014/main" id="{50C3FD54-33BE-FDE4-892E-9D5838D1196D}"/>
              </a:ext>
            </a:extLst>
          </p:cNvPr>
          <p:cNvSpPr txBox="1"/>
          <p:nvPr/>
        </p:nvSpPr>
        <p:spPr>
          <a:xfrm>
            <a:off x="7441849" y="5322938"/>
            <a:ext cx="1627891" cy="213585"/>
          </a:xfrm>
          <a:prstGeom prst="rect">
            <a:avLst/>
          </a:prstGeom>
          <a:noFill/>
        </p:spPr>
        <p:txBody>
          <a:bodyPr wrap="square" rtlCol="0">
            <a:spAutoFit/>
          </a:bodyPr>
          <a:lstStyle/>
          <a:p>
            <a:r>
              <a:rPr lang="en-US" sz="788" dirty="0"/>
              <a:t>Fox et al. 2024</a:t>
            </a:r>
            <a:endParaRPr lang="en-US" sz="1050" dirty="0"/>
          </a:p>
        </p:txBody>
      </p:sp>
      <p:grpSp>
        <p:nvGrpSpPr>
          <p:cNvPr id="17" name="Group 16">
            <a:extLst>
              <a:ext uri="{FF2B5EF4-FFF2-40B4-BE49-F238E27FC236}">
                <a16:creationId xmlns:a16="http://schemas.microsoft.com/office/drawing/2014/main" id="{C73EE788-DE96-810D-01E7-CEB2FD310FF2}"/>
              </a:ext>
              <a:ext uri="{C183D7F6-B498-43B3-948B-1728B52AA6E4}">
                <adec:decorative xmlns:adec="http://schemas.microsoft.com/office/drawing/2017/decorative" val="1"/>
              </a:ext>
            </a:extLst>
          </p:cNvPr>
          <p:cNvGrpSpPr/>
          <p:nvPr/>
        </p:nvGrpSpPr>
        <p:grpSpPr>
          <a:xfrm>
            <a:off x="1009683" y="3532261"/>
            <a:ext cx="894578" cy="1005032"/>
            <a:chOff x="1386112" y="3580118"/>
            <a:chExt cx="1192771" cy="1340042"/>
          </a:xfrm>
        </p:grpSpPr>
        <p:sp>
          <p:nvSpPr>
            <p:cNvPr id="18" name="TextBox 17">
              <a:extLst>
                <a:ext uri="{FF2B5EF4-FFF2-40B4-BE49-F238E27FC236}">
                  <a16:creationId xmlns:a16="http://schemas.microsoft.com/office/drawing/2014/main" id="{16631897-0556-8BE4-3E53-4B001BEC1EFB}"/>
                </a:ext>
              </a:extLst>
            </p:cNvPr>
            <p:cNvSpPr txBox="1"/>
            <p:nvPr/>
          </p:nvSpPr>
          <p:spPr>
            <a:xfrm>
              <a:off x="1386112" y="3580585"/>
              <a:ext cx="1192771" cy="400109"/>
            </a:xfrm>
            <a:prstGeom prst="rect">
              <a:avLst/>
            </a:prstGeom>
            <a:noFill/>
          </p:spPr>
          <p:txBody>
            <a:bodyPr wrap="square" rtlCol="0">
              <a:spAutoFit/>
            </a:bodyPr>
            <a:lstStyle/>
            <a:p>
              <a:r>
                <a:rPr lang="en-US" sz="1350" b="1" dirty="0">
                  <a:solidFill>
                    <a:srgbClr val="FF0000"/>
                  </a:solidFill>
                </a:rPr>
                <a:t>Rx Fire</a:t>
              </a:r>
            </a:p>
          </p:txBody>
        </p:sp>
        <p:sp>
          <p:nvSpPr>
            <p:cNvPr id="19" name="Rectangle 18">
              <a:extLst>
                <a:ext uri="{FF2B5EF4-FFF2-40B4-BE49-F238E27FC236}">
                  <a16:creationId xmlns:a16="http://schemas.microsoft.com/office/drawing/2014/main" id="{8667CB05-A6BB-B829-0542-400ACA718AE3}"/>
                </a:ext>
              </a:extLst>
            </p:cNvPr>
            <p:cNvSpPr/>
            <p:nvPr/>
          </p:nvSpPr>
          <p:spPr>
            <a:xfrm>
              <a:off x="1450521" y="3580118"/>
              <a:ext cx="879022" cy="134004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20" name="Group 19">
            <a:extLst>
              <a:ext uri="{FF2B5EF4-FFF2-40B4-BE49-F238E27FC236}">
                <a16:creationId xmlns:a16="http://schemas.microsoft.com/office/drawing/2014/main" id="{93F93E4D-2E7A-8AB4-7301-AE0B0BF355B3}"/>
              </a:ext>
              <a:ext uri="{C183D7F6-B498-43B3-948B-1728B52AA6E4}">
                <adec:decorative xmlns:adec="http://schemas.microsoft.com/office/drawing/2017/decorative" val="1"/>
              </a:ext>
            </a:extLst>
          </p:cNvPr>
          <p:cNvGrpSpPr/>
          <p:nvPr/>
        </p:nvGrpSpPr>
        <p:grpSpPr>
          <a:xfrm>
            <a:off x="1693814" y="3532261"/>
            <a:ext cx="894578" cy="1015109"/>
            <a:chOff x="1378377" y="3566682"/>
            <a:chExt cx="1192771" cy="1353478"/>
          </a:xfrm>
        </p:grpSpPr>
        <p:sp>
          <p:nvSpPr>
            <p:cNvPr id="21" name="TextBox 20">
              <a:extLst>
                <a:ext uri="{FF2B5EF4-FFF2-40B4-BE49-F238E27FC236}">
                  <a16:creationId xmlns:a16="http://schemas.microsoft.com/office/drawing/2014/main" id="{F3540561-BCB9-B62B-CF3D-E42962029F7E}"/>
                </a:ext>
              </a:extLst>
            </p:cNvPr>
            <p:cNvSpPr txBox="1"/>
            <p:nvPr/>
          </p:nvSpPr>
          <p:spPr>
            <a:xfrm>
              <a:off x="1378377" y="3566682"/>
              <a:ext cx="1192771" cy="400109"/>
            </a:xfrm>
            <a:prstGeom prst="rect">
              <a:avLst/>
            </a:prstGeom>
            <a:noFill/>
            <a:ln>
              <a:noFill/>
            </a:ln>
          </p:spPr>
          <p:txBody>
            <a:bodyPr wrap="square" rtlCol="0">
              <a:spAutoFit/>
            </a:bodyPr>
            <a:lstStyle/>
            <a:p>
              <a:r>
                <a:rPr lang="en-US" sz="1350" b="1" dirty="0">
                  <a:solidFill>
                    <a:srgbClr val="00B0F0"/>
                  </a:solidFill>
                </a:rPr>
                <a:t>No Fire</a:t>
              </a:r>
            </a:p>
          </p:txBody>
        </p:sp>
        <p:sp>
          <p:nvSpPr>
            <p:cNvPr id="22" name="Rectangle 21">
              <a:extLst>
                <a:ext uri="{FF2B5EF4-FFF2-40B4-BE49-F238E27FC236}">
                  <a16:creationId xmlns:a16="http://schemas.microsoft.com/office/drawing/2014/main" id="{7E45C5AF-8746-67C5-13D3-7FA37D029844}"/>
                </a:ext>
              </a:extLst>
            </p:cNvPr>
            <p:cNvSpPr/>
            <p:nvPr/>
          </p:nvSpPr>
          <p:spPr>
            <a:xfrm>
              <a:off x="1450521" y="3580118"/>
              <a:ext cx="879022" cy="1340042"/>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23" name="Group 22">
            <a:extLst>
              <a:ext uri="{FF2B5EF4-FFF2-40B4-BE49-F238E27FC236}">
                <a16:creationId xmlns:a16="http://schemas.microsoft.com/office/drawing/2014/main" id="{4AB79795-9A23-A983-D93F-4276F3EA5B4D}"/>
              </a:ext>
              <a:ext uri="{C183D7F6-B498-43B3-948B-1728B52AA6E4}">
                <adec:decorative xmlns:adec="http://schemas.microsoft.com/office/drawing/2017/decorative" val="1"/>
              </a:ext>
            </a:extLst>
          </p:cNvPr>
          <p:cNvGrpSpPr/>
          <p:nvPr/>
        </p:nvGrpSpPr>
        <p:grpSpPr>
          <a:xfrm>
            <a:off x="3650064" y="3301114"/>
            <a:ext cx="999965" cy="851471"/>
            <a:chOff x="1450520" y="3674052"/>
            <a:chExt cx="1333287" cy="1135295"/>
          </a:xfrm>
        </p:grpSpPr>
        <p:sp>
          <p:nvSpPr>
            <p:cNvPr id="24" name="TextBox 23">
              <a:extLst>
                <a:ext uri="{FF2B5EF4-FFF2-40B4-BE49-F238E27FC236}">
                  <a16:creationId xmlns:a16="http://schemas.microsoft.com/office/drawing/2014/main" id="{28255E4E-E6B9-021D-DC20-BE448ACB620E}"/>
                </a:ext>
              </a:extLst>
            </p:cNvPr>
            <p:cNvSpPr txBox="1"/>
            <p:nvPr/>
          </p:nvSpPr>
          <p:spPr>
            <a:xfrm>
              <a:off x="1588083" y="3688464"/>
              <a:ext cx="1192771" cy="400109"/>
            </a:xfrm>
            <a:prstGeom prst="rect">
              <a:avLst/>
            </a:prstGeom>
            <a:noFill/>
          </p:spPr>
          <p:txBody>
            <a:bodyPr wrap="square" rtlCol="0">
              <a:spAutoFit/>
            </a:bodyPr>
            <a:lstStyle/>
            <a:p>
              <a:r>
                <a:rPr lang="en-US" sz="1350" b="1" dirty="0">
                  <a:solidFill>
                    <a:srgbClr val="FF0000"/>
                  </a:solidFill>
                </a:rPr>
                <a:t>Rx Fire</a:t>
              </a:r>
            </a:p>
          </p:txBody>
        </p:sp>
        <p:sp>
          <p:nvSpPr>
            <p:cNvPr id="25" name="Rectangle 24">
              <a:extLst>
                <a:ext uri="{FF2B5EF4-FFF2-40B4-BE49-F238E27FC236}">
                  <a16:creationId xmlns:a16="http://schemas.microsoft.com/office/drawing/2014/main" id="{6070A975-C40D-E73E-39CF-38E9E79E2F3B}"/>
                </a:ext>
              </a:extLst>
            </p:cNvPr>
            <p:cNvSpPr/>
            <p:nvPr/>
          </p:nvSpPr>
          <p:spPr>
            <a:xfrm>
              <a:off x="1450520" y="3674052"/>
              <a:ext cx="1333287" cy="113529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26" name="Group 25">
            <a:extLst>
              <a:ext uri="{FF2B5EF4-FFF2-40B4-BE49-F238E27FC236}">
                <a16:creationId xmlns:a16="http://schemas.microsoft.com/office/drawing/2014/main" id="{43C239ED-3575-FD1C-F4C6-61A70A411DE8}"/>
              </a:ext>
              <a:ext uri="{C183D7F6-B498-43B3-948B-1728B52AA6E4}">
                <adec:decorative xmlns:adec="http://schemas.microsoft.com/office/drawing/2017/decorative" val="1"/>
              </a:ext>
            </a:extLst>
          </p:cNvPr>
          <p:cNvGrpSpPr/>
          <p:nvPr/>
        </p:nvGrpSpPr>
        <p:grpSpPr>
          <a:xfrm>
            <a:off x="4123748" y="4152587"/>
            <a:ext cx="973626" cy="694866"/>
            <a:chOff x="1197380" y="4027108"/>
            <a:chExt cx="1298168" cy="926488"/>
          </a:xfrm>
        </p:grpSpPr>
        <p:sp>
          <p:nvSpPr>
            <p:cNvPr id="27" name="TextBox 26">
              <a:extLst>
                <a:ext uri="{FF2B5EF4-FFF2-40B4-BE49-F238E27FC236}">
                  <a16:creationId xmlns:a16="http://schemas.microsoft.com/office/drawing/2014/main" id="{00AB7471-15D0-2E50-48E1-14B9819F3D5A}"/>
                </a:ext>
              </a:extLst>
            </p:cNvPr>
            <p:cNvSpPr txBox="1"/>
            <p:nvPr/>
          </p:nvSpPr>
          <p:spPr>
            <a:xfrm>
              <a:off x="1302777" y="4553487"/>
              <a:ext cx="1192771" cy="400109"/>
            </a:xfrm>
            <a:prstGeom prst="rect">
              <a:avLst/>
            </a:prstGeom>
            <a:noFill/>
            <a:ln>
              <a:noFill/>
            </a:ln>
          </p:spPr>
          <p:txBody>
            <a:bodyPr wrap="square" rtlCol="0">
              <a:spAutoFit/>
            </a:bodyPr>
            <a:lstStyle/>
            <a:p>
              <a:r>
                <a:rPr lang="en-US" sz="1350" b="1" dirty="0">
                  <a:solidFill>
                    <a:srgbClr val="00B0F0"/>
                  </a:solidFill>
                </a:rPr>
                <a:t>No Fire</a:t>
              </a:r>
            </a:p>
          </p:txBody>
        </p:sp>
        <p:sp>
          <p:nvSpPr>
            <p:cNvPr id="28" name="Rectangle 27">
              <a:extLst>
                <a:ext uri="{FF2B5EF4-FFF2-40B4-BE49-F238E27FC236}">
                  <a16:creationId xmlns:a16="http://schemas.microsoft.com/office/drawing/2014/main" id="{DD2D4C42-6D60-A20D-2E8F-249C82C0531F}"/>
                </a:ext>
              </a:extLst>
            </p:cNvPr>
            <p:cNvSpPr/>
            <p:nvPr/>
          </p:nvSpPr>
          <p:spPr>
            <a:xfrm>
              <a:off x="1197380" y="4027108"/>
              <a:ext cx="1132163" cy="834483"/>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Tree>
    <p:extLst>
      <p:ext uri="{BB962C8B-B14F-4D97-AF65-F5344CB8AC3E}">
        <p14:creationId xmlns:p14="http://schemas.microsoft.com/office/powerpoint/2010/main" val="52149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D373A168-58E8-D6D2-9510-46F9514C0CC6}"/>
              </a:ext>
            </a:extLst>
          </p:cNvPr>
          <p:cNvSpPr>
            <a:spLocks noGrp="1"/>
          </p:cNvSpPr>
          <p:nvPr>
            <p:ph type="title"/>
          </p:nvPr>
        </p:nvSpPr>
        <p:spPr/>
        <p:txBody>
          <a:bodyPr/>
          <a:lstStyle/>
          <a:p>
            <a:r>
              <a:rPr lang="en-US" sz="2400" dirty="0"/>
              <a:t>Good Fire or Bad Fire: Forest Soils Do Respond</a:t>
            </a:r>
          </a:p>
        </p:txBody>
      </p:sp>
      <p:sp>
        <p:nvSpPr>
          <p:cNvPr id="14" name="Content Placeholder 13">
            <a:extLst>
              <a:ext uri="{FF2B5EF4-FFF2-40B4-BE49-F238E27FC236}">
                <a16:creationId xmlns:a16="http://schemas.microsoft.com/office/drawing/2014/main" id="{3A965D30-7B9B-0A9B-68FD-7ACB2FB83F1D}"/>
              </a:ext>
            </a:extLst>
          </p:cNvPr>
          <p:cNvSpPr>
            <a:spLocks noGrp="1"/>
          </p:cNvSpPr>
          <p:nvPr>
            <p:ph sz="quarter" idx="10"/>
          </p:nvPr>
        </p:nvSpPr>
        <p:spPr>
          <a:xfrm>
            <a:off x="433751" y="1887538"/>
            <a:ext cx="8538210" cy="595313"/>
          </a:xfrm>
        </p:spPr>
        <p:txBody>
          <a:bodyPr lIns="68580" tIns="34290" rIns="68580" bIns="34290" anchor="t"/>
          <a:lstStyle/>
          <a:p>
            <a:pPr marL="170974" indent="-170974"/>
            <a:r>
              <a:rPr lang="en-US" sz="1500" dirty="0"/>
              <a:t>There are significant changes </a:t>
            </a:r>
            <a:r>
              <a:rPr lang="en-US" sz="1500" u="sng" dirty="0"/>
              <a:t>bacterial</a:t>
            </a:r>
            <a:r>
              <a:rPr lang="en-US" sz="1500" dirty="0"/>
              <a:t> communities in stands that are allowed to burn and those that are not. This is expressed mostly in the upper horizons.</a:t>
            </a:r>
          </a:p>
        </p:txBody>
      </p:sp>
      <p:grpSp>
        <p:nvGrpSpPr>
          <p:cNvPr id="2" name="Group 1" descr="Graphic showing data on fires affect to bacterial communities in forest soils.">
            <a:extLst>
              <a:ext uri="{FF2B5EF4-FFF2-40B4-BE49-F238E27FC236}">
                <a16:creationId xmlns:a16="http://schemas.microsoft.com/office/drawing/2014/main" id="{EF8C440D-4F6A-D973-270E-47B0AC23A6A6}"/>
              </a:ext>
            </a:extLst>
          </p:cNvPr>
          <p:cNvGrpSpPr/>
          <p:nvPr/>
        </p:nvGrpSpPr>
        <p:grpSpPr>
          <a:xfrm>
            <a:off x="150876" y="2604729"/>
            <a:ext cx="8821085" cy="2663802"/>
            <a:chOff x="502920" y="2871712"/>
            <a:chExt cx="10891901" cy="2892646"/>
          </a:xfrm>
        </p:grpSpPr>
        <p:sp>
          <p:nvSpPr>
            <p:cNvPr id="11" name="TextBox 10">
              <a:extLst>
                <a:ext uri="{FF2B5EF4-FFF2-40B4-BE49-F238E27FC236}">
                  <a16:creationId xmlns:a16="http://schemas.microsoft.com/office/drawing/2014/main" id="{3C2F5045-2883-26A3-983F-B7994169C452}"/>
                </a:ext>
              </a:extLst>
            </p:cNvPr>
            <p:cNvSpPr txBox="1"/>
            <p:nvPr/>
          </p:nvSpPr>
          <p:spPr>
            <a:xfrm>
              <a:off x="1450521" y="2871712"/>
              <a:ext cx="1349830" cy="325862"/>
            </a:xfrm>
            <a:prstGeom prst="rect">
              <a:avLst/>
            </a:prstGeom>
            <a:noFill/>
          </p:spPr>
          <p:txBody>
            <a:bodyPr wrap="square" rtlCol="0">
              <a:spAutoFit/>
            </a:bodyPr>
            <a:lstStyle/>
            <a:p>
              <a:r>
                <a:rPr lang="en-US" sz="1350" dirty="0"/>
                <a:t>A horizon</a:t>
              </a:r>
            </a:p>
          </p:txBody>
        </p:sp>
        <p:sp>
          <p:nvSpPr>
            <p:cNvPr id="12" name="TextBox 11">
              <a:extLst>
                <a:ext uri="{FF2B5EF4-FFF2-40B4-BE49-F238E27FC236}">
                  <a16:creationId xmlns:a16="http://schemas.microsoft.com/office/drawing/2014/main" id="{5713C3A3-EE4C-3DD1-20B3-5263BDE9CD3D}"/>
                </a:ext>
              </a:extLst>
            </p:cNvPr>
            <p:cNvSpPr txBox="1"/>
            <p:nvPr/>
          </p:nvSpPr>
          <p:spPr>
            <a:xfrm>
              <a:off x="5243224" y="2871712"/>
              <a:ext cx="1349830" cy="325862"/>
            </a:xfrm>
            <a:prstGeom prst="rect">
              <a:avLst/>
            </a:prstGeom>
            <a:noFill/>
          </p:spPr>
          <p:txBody>
            <a:bodyPr wrap="square" rtlCol="0">
              <a:spAutoFit/>
            </a:bodyPr>
            <a:lstStyle/>
            <a:p>
              <a:r>
                <a:rPr lang="en-US" sz="1350" dirty="0"/>
                <a:t>E horizon</a:t>
              </a:r>
            </a:p>
          </p:txBody>
        </p:sp>
        <p:sp>
          <p:nvSpPr>
            <p:cNvPr id="13" name="TextBox 12">
              <a:extLst>
                <a:ext uri="{FF2B5EF4-FFF2-40B4-BE49-F238E27FC236}">
                  <a16:creationId xmlns:a16="http://schemas.microsoft.com/office/drawing/2014/main" id="{CA2782AD-4515-30AC-5138-4E23FE9087A0}"/>
                </a:ext>
              </a:extLst>
            </p:cNvPr>
            <p:cNvSpPr txBox="1"/>
            <p:nvPr/>
          </p:nvSpPr>
          <p:spPr>
            <a:xfrm>
              <a:off x="9035929" y="2871712"/>
              <a:ext cx="1512329" cy="325862"/>
            </a:xfrm>
            <a:prstGeom prst="rect">
              <a:avLst/>
            </a:prstGeom>
            <a:noFill/>
          </p:spPr>
          <p:txBody>
            <a:bodyPr wrap="square" rtlCol="0">
              <a:spAutoFit/>
            </a:bodyPr>
            <a:lstStyle/>
            <a:p>
              <a:r>
                <a:rPr lang="en-US" sz="1350" dirty="0" err="1"/>
                <a:t>Bh</a:t>
              </a:r>
              <a:r>
                <a:rPr lang="en-US" sz="1350" dirty="0"/>
                <a:t> horizon</a:t>
              </a:r>
            </a:p>
          </p:txBody>
        </p:sp>
        <p:pic>
          <p:nvPicPr>
            <p:cNvPr id="3" name="Picture 2">
              <a:extLst>
                <a:ext uri="{FF2B5EF4-FFF2-40B4-BE49-F238E27FC236}">
                  <a16:creationId xmlns:a16="http://schemas.microsoft.com/office/drawing/2014/main" id="{1332928A-B08A-BBB7-DA67-C062AFF020F2}"/>
                </a:ext>
              </a:extLst>
            </p:cNvPr>
            <p:cNvPicPr>
              <a:picLocks noChangeAspect="1"/>
            </p:cNvPicPr>
            <p:nvPr/>
          </p:nvPicPr>
          <p:blipFill>
            <a:blip r:embed="rId3"/>
            <a:stretch>
              <a:fillRect/>
            </a:stretch>
          </p:blipFill>
          <p:spPr>
            <a:xfrm>
              <a:off x="502920" y="3250050"/>
              <a:ext cx="10891901" cy="2514308"/>
            </a:xfrm>
            <a:prstGeom prst="rect">
              <a:avLst/>
            </a:prstGeom>
          </p:spPr>
        </p:pic>
      </p:grpSp>
      <p:sp>
        <p:nvSpPr>
          <p:cNvPr id="4" name="TextBox 3">
            <a:extLst>
              <a:ext uri="{FF2B5EF4-FFF2-40B4-BE49-F238E27FC236}">
                <a16:creationId xmlns:a16="http://schemas.microsoft.com/office/drawing/2014/main" id="{E0BBC08C-E224-E06B-EB76-2352E3508B5A}"/>
              </a:ext>
            </a:extLst>
          </p:cNvPr>
          <p:cNvSpPr txBox="1"/>
          <p:nvPr/>
        </p:nvSpPr>
        <p:spPr>
          <a:xfrm>
            <a:off x="7344070" y="5280511"/>
            <a:ext cx="1627891" cy="213585"/>
          </a:xfrm>
          <a:prstGeom prst="rect">
            <a:avLst/>
          </a:prstGeom>
          <a:noFill/>
        </p:spPr>
        <p:txBody>
          <a:bodyPr wrap="square" rtlCol="0">
            <a:spAutoFit/>
          </a:bodyPr>
          <a:lstStyle/>
          <a:p>
            <a:r>
              <a:rPr lang="en-US" sz="788" dirty="0"/>
              <a:t>Fox et al. 2024</a:t>
            </a:r>
            <a:endParaRPr lang="en-US" sz="1050" dirty="0"/>
          </a:p>
        </p:txBody>
      </p:sp>
      <p:grpSp>
        <p:nvGrpSpPr>
          <p:cNvPr id="18" name="Group 17">
            <a:extLst>
              <a:ext uri="{FF2B5EF4-FFF2-40B4-BE49-F238E27FC236}">
                <a16:creationId xmlns:a16="http://schemas.microsoft.com/office/drawing/2014/main" id="{EE0CF8FD-13E7-3D62-BB9E-124AFD860835}"/>
              </a:ext>
              <a:ext uri="{C183D7F6-B498-43B3-948B-1728B52AA6E4}">
                <adec:decorative xmlns:adec="http://schemas.microsoft.com/office/drawing/2017/decorative" val="1"/>
              </a:ext>
            </a:extLst>
          </p:cNvPr>
          <p:cNvGrpSpPr/>
          <p:nvPr/>
        </p:nvGrpSpPr>
        <p:grpSpPr>
          <a:xfrm>
            <a:off x="1037221" y="3542339"/>
            <a:ext cx="894578" cy="1094976"/>
            <a:chOff x="1382961" y="3580118"/>
            <a:chExt cx="1192771" cy="1459968"/>
          </a:xfrm>
        </p:grpSpPr>
        <p:sp>
          <p:nvSpPr>
            <p:cNvPr id="10" name="TextBox 9">
              <a:extLst>
                <a:ext uri="{FF2B5EF4-FFF2-40B4-BE49-F238E27FC236}">
                  <a16:creationId xmlns:a16="http://schemas.microsoft.com/office/drawing/2014/main" id="{1ADD8486-E825-AAB3-1B68-26FF7B9AFAAE}"/>
                </a:ext>
              </a:extLst>
            </p:cNvPr>
            <p:cNvSpPr txBox="1"/>
            <p:nvPr/>
          </p:nvSpPr>
          <p:spPr>
            <a:xfrm>
              <a:off x="1382961" y="3658849"/>
              <a:ext cx="1192771" cy="400109"/>
            </a:xfrm>
            <a:prstGeom prst="rect">
              <a:avLst/>
            </a:prstGeom>
            <a:noFill/>
          </p:spPr>
          <p:txBody>
            <a:bodyPr wrap="square" rtlCol="0">
              <a:spAutoFit/>
            </a:bodyPr>
            <a:lstStyle/>
            <a:p>
              <a:r>
                <a:rPr lang="en-US" sz="1350" b="1" dirty="0">
                  <a:solidFill>
                    <a:srgbClr val="FF0000"/>
                  </a:solidFill>
                </a:rPr>
                <a:t>Rx Fire</a:t>
              </a:r>
            </a:p>
          </p:txBody>
        </p:sp>
        <p:sp>
          <p:nvSpPr>
            <p:cNvPr id="17" name="Rectangle 16">
              <a:extLst>
                <a:ext uri="{FF2B5EF4-FFF2-40B4-BE49-F238E27FC236}">
                  <a16:creationId xmlns:a16="http://schemas.microsoft.com/office/drawing/2014/main" id="{E2B7CBE4-5B51-0D21-FDD5-568C5D9CB84E}"/>
                </a:ext>
              </a:extLst>
            </p:cNvPr>
            <p:cNvSpPr/>
            <p:nvPr/>
          </p:nvSpPr>
          <p:spPr>
            <a:xfrm>
              <a:off x="1450521" y="3580118"/>
              <a:ext cx="879022" cy="145996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19" name="Group 18">
            <a:extLst>
              <a:ext uri="{FF2B5EF4-FFF2-40B4-BE49-F238E27FC236}">
                <a16:creationId xmlns:a16="http://schemas.microsoft.com/office/drawing/2014/main" id="{3C808B2F-8BE3-48B2-A483-8579A2F6C09E}"/>
              </a:ext>
              <a:ext uri="{C183D7F6-B498-43B3-948B-1728B52AA6E4}">
                <adec:decorative xmlns:adec="http://schemas.microsoft.com/office/drawing/2017/decorative" val="1"/>
              </a:ext>
            </a:extLst>
          </p:cNvPr>
          <p:cNvGrpSpPr/>
          <p:nvPr/>
        </p:nvGrpSpPr>
        <p:grpSpPr>
          <a:xfrm>
            <a:off x="1697252" y="3542339"/>
            <a:ext cx="894578" cy="1094976"/>
            <a:chOff x="1382961" y="3580118"/>
            <a:chExt cx="1192771" cy="1459968"/>
          </a:xfrm>
        </p:grpSpPr>
        <p:sp>
          <p:nvSpPr>
            <p:cNvPr id="20" name="TextBox 19">
              <a:extLst>
                <a:ext uri="{FF2B5EF4-FFF2-40B4-BE49-F238E27FC236}">
                  <a16:creationId xmlns:a16="http://schemas.microsoft.com/office/drawing/2014/main" id="{EF393660-3794-C3A6-4EB8-CD9DDF9F5C40}"/>
                </a:ext>
              </a:extLst>
            </p:cNvPr>
            <p:cNvSpPr txBox="1"/>
            <p:nvPr/>
          </p:nvSpPr>
          <p:spPr>
            <a:xfrm>
              <a:off x="1382961" y="3658849"/>
              <a:ext cx="1192771" cy="400109"/>
            </a:xfrm>
            <a:prstGeom prst="rect">
              <a:avLst/>
            </a:prstGeom>
            <a:noFill/>
            <a:ln>
              <a:noFill/>
            </a:ln>
          </p:spPr>
          <p:txBody>
            <a:bodyPr wrap="square" rtlCol="0">
              <a:spAutoFit/>
            </a:bodyPr>
            <a:lstStyle/>
            <a:p>
              <a:r>
                <a:rPr lang="en-US" sz="1350" b="1" dirty="0">
                  <a:solidFill>
                    <a:srgbClr val="00B0F0"/>
                  </a:solidFill>
                </a:rPr>
                <a:t>No Fire</a:t>
              </a:r>
            </a:p>
          </p:txBody>
        </p:sp>
        <p:sp>
          <p:nvSpPr>
            <p:cNvPr id="21" name="Rectangle 20">
              <a:extLst>
                <a:ext uri="{FF2B5EF4-FFF2-40B4-BE49-F238E27FC236}">
                  <a16:creationId xmlns:a16="http://schemas.microsoft.com/office/drawing/2014/main" id="{BD935CD6-1D8B-8714-34F9-862946A095E4}"/>
                </a:ext>
              </a:extLst>
            </p:cNvPr>
            <p:cNvSpPr/>
            <p:nvPr/>
          </p:nvSpPr>
          <p:spPr>
            <a:xfrm>
              <a:off x="1450521" y="3580118"/>
              <a:ext cx="879022" cy="1459968"/>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Tree>
    <p:extLst>
      <p:ext uri="{BB962C8B-B14F-4D97-AF65-F5344CB8AC3E}">
        <p14:creationId xmlns:p14="http://schemas.microsoft.com/office/powerpoint/2010/main" val="3015227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D373A168-58E8-D6D2-9510-46F9514C0CC6}"/>
              </a:ext>
            </a:extLst>
          </p:cNvPr>
          <p:cNvSpPr>
            <a:spLocks noGrp="1"/>
          </p:cNvSpPr>
          <p:nvPr>
            <p:ph type="title"/>
          </p:nvPr>
        </p:nvSpPr>
        <p:spPr>
          <a:xfrm>
            <a:off x="150876" y="1481329"/>
            <a:ext cx="8560417" cy="471788"/>
          </a:xfrm>
        </p:spPr>
        <p:txBody>
          <a:bodyPr lIns="68580" tIns="34290" rIns="68580" bIns="34290" anchor="t"/>
          <a:lstStyle/>
          <a:p>
            <a:r>
              <a:rPr lang="en-US" sz="2400" dirty="0"/>
              <a:t>Good Fire or Bad Fire: Forest Soils Respond</a:t>
            </a:r>
          </a:p>
        </p:txBody>
      </p:sp>
      <p:sp>
        <p:nvSpPr>
          <p:cNvPr id="2" name="TextBox 1">
            <a:extLst>
              <a:ext uri="{FF2B5EF4-FFF2-40B4-BE49-F238E27FC236}">
                <a16:creationId xmlns:a16="http://schemas.microsoft.com/office/drawing/2014/main" id="{AFFC65C9-020E-7A75-7FBA-178AF36A0737}"/>
              </a:ext>
            </a:extLst>
          </p:cNvPr>
          <p:cNvSpPr txBox="1"/>
          <p:nvPr/>
        </p:nvSpPr>
        <p:spPr>
          <a:xfrm>
            <a:off x="7852933" y="5488367"/>
            <a:ext cx="1029809" cy="213585"/>
          </a:xfrm>
          <a:prstGeom prst="rect">
            <a:avLst/>
          </a:prstGeom>
          <a:noFill/>
        </p:spPr>
        <p:txBody>
          <a:bodyPr wrap="square" rtlCol="0">
            <a:spAutoFit/>
          </a:bodyPr>
          <a:lstStyle/>
          <a:p>
            <a:r>
              <a:rPr lang="en-US" sz="788" dirty="0"/>
              <a:t>Lopez et al 2024</a:t>
            </a:r>
          </a:p>
        </p:txBody>
      </p:sp>
      <p:pic>
        <p:nvPicPr>
          <p:cNvPr id="4" name="Picture 3" descr="graphic displaying changes in soil chemistry in response to high or low burn severity fires in forests.">
            <a:extLst>
              <a:ext uri="{FF2B5EF4-FFF2-40B4-BE49-F238E27FC236}">
                <a16:creationId xmlns:a16="http://schemas.microsoft.com/office/drawing/2014/main" id="{9EBEA2DA-7089-27DD-B91B-BD0A27ECEF85}"/>
              </a:ext>
            </a:extLst>
          </p:cNvPr>
          <p:cNvPicPr>
            <a:picLocks noChangeAspect="1"/>
          </p:cNvPicPr>
          <p:nvPr/>
        </p:nvPicPr>
        <p:blipFill>
          <a:blip r:embed="rId3"/>
          <a:stretch>
            <a:fillRect/>
          </a:stretch>
        </p:blipFill>
        <p:spPr>
          <a:xfrm>
            <a:off x="1459350" y="2030814"/>
            <a:ext cx="7423392" cy="3386610"/>
          </a:xfrm>
          <a:prstGeom prst="rect">
            <a:avLst/>
          </a:prstGeom>
        </p:spPr>
      </p:pic>
      <p:grpSp>
        <p:nvGrpSpPr>
          <p:cNvPr id="21" name="Group 20">
            <a:extLst>
              <a:ext uri="{FF2B5EF4-FFF2-40B4-BE49-F238E27FC236}">
                <a16:creationId xmlns:a16="http://schemas.microsoft.com/office/drawing/2014/main" id="{19AE981D-2C39-31ED-7A8B-555551A6E4B4}"/>
              </a:ext>
              <a:ext uri="{C183D7F6-B498-43B3-948B-1728B52AA6E4}">
                <adec:decorative xmlns:adec="http://schemas.microsoft.com/office/drawing/2017/decorative" val="1"/>
              </a:ext>
            </a:extLst>
          </p:cNvPr>
          <p:cNvGrpSpPr/>
          <p:nvPr/>
        </p:nvGrpSpPr>
        <p:grpSpPr>
          <a:xfrm>
            <a:off x="0" y="2024059"/>
            <a:ext cx="8671580" cy="1531633"/>
            <a:chOff x="0" y="1555745"/>
            <a:chExt cx="11562106" cy="2042177"/>
          </a:xfrm>
        </p:grpSpPr>
        <p:sp>
          <p:nvSpPr>
            <p:cNvPr id="13" name="Rectangle 12">
              <a:extLst>
                <a:ext uri="{FF2B5EF4-FFF2-40B4-BE49-F238E27FC236}">
                  <a16:creationId xmlns:a16="http://schemas.microsoft.com/office/drawing/2014/main" id="{C818D5F6-95F4-508D-7E02-1E0E7BED078A}"/>
                </a:ext>
              </a:extLst>
            </p:cNvPr>
            <p:cNvSpPr/>
            <p:nvPr/>
          </p:nvSpPr>
          <p:spPr>
            <a:xfrm>
              <a:off x="1830278" y="1555745"/>
              <a:ext cx="9731828" cy="2042177"/>
            </a:xfrm>
            <a:prstGeom prst="rect">
              <a:avLst/>
            </a:prstGeom>
            <a:solidFill>
              <a:srgbClr val="FF0000">
                <a:alpha val="38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Rectangle 17">
              <a:extLst>
                <a:ext uri="{FF2B5EF4-FFF2-40B4-BE49-F238E27FC236}">
                  <a16:creationId xmlns:a16="http://schemas.microsoft.com/office/drawing/2014/main" id="{88858304-5578-E934-299A-19B67DF0D369}"/>
                </a:ext>
              </a:extLst>
            </p:cNvPr>
            <p:cNvSpPr/>
            <p:nvPr/>
          </p:nvSpPr>
          <p:spPr>
            <a:xfrm>
              <a:off x="0" y="2316805"/>
              <a:ext cx="2030404" cy="5200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b="1" dirty="0">
                  <a:solidFill>
                    <a:srgbClr val="FF0000"/>
                  </a:solidFill>
                </a:rPr>
                <a:t>Higher Soil Burn Severity</a:t>
              </a:r>
            </a:p>
          </p:txBody>
        </p:sp>
      </p:grpSp>
      <p:grpSp>
        <p:nvGrpSpPr>
          <p:cNvPr id="20" name="Group 19">
            <a:extLst>
              <a:ext uri="{FF2B5EF4-FFF2-40B4-BE49-F238E27FC236}">
                <a16:creationId xmlns:a16="http://schemas.microsoft.com/office/drawing/2014/main" id="{31E1666C-C21F-8BD0-2E3C-3C0BB1CF6181}"/>
              </a:ext>
              <a:ext uri="{C183D7F6-B498-43B3-948B-1728B52AA6E4}">
                <adec:decorative xmlns:adec="http://schemas.microsoft.com/office/drawing/2017/decorative" val="1"/>
              </a:ext>
            </a:extLst>
          </p:cNvPr>
          <p:cNvGrpSpPr/>
          <p:nvPr/>
        </p:nvGrpSpPr>
        <p:grpSpPr>
          <a:xfrm>
            <a:off x="0" y="3555692"/>
            <a:ext cx="8671580" cy="1665515"/>
            <a:chOff x="0" y="3597923"/>
            <a:chExt cx="11562106" cy="2220686"/>
          </a:xfrm>
        </p:grpSpPr>
        <p:sp>
          <p:nvSpPr>
            <p:cNvPr id="11" name="Rectangle 10">
              <a:extLst>
                <a:ext uri="{FF2B5EF4-FFF2-40B4-BE49-F238E27FC236}">
                  <a16:creationId xmlns:a16="http://schemas.microsoft.com/office/drawing/2014/main" id="{769F078A-9243-6194-A591-7FA8152F79EA}"/>
                </a:ext>
              </a:extLst>
            </p:cNvPr>
            <p:cNvSpPr/>
            <p:nvPr/>
          </p:nvSpPr>
          <p:spPr>
            <a:xfrm>
              <a:off x="1830278" y="3597923"/>
              <a:ext cx="9731828" cy="2220686"/>
            </a:xfrm>
            <a:prstGeom prst="rect">
              <a:avLst/>
            </a:prstGeom>
            <a:solidFill>
              <a:schemeClr val="accent1">
                <a:alpha val="38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 name="Rectangle 18">
              <a:extLst>
                <a:ext uri="{FF2B5EF4-FFF2-40B4-BE49-F238E27FC236}">
                  <a16:creationId xmlns:a16="http://schemas.microsoft.com/office/drawing/2014/main" id="{6E12FFF2-343A-6D0A-B0FE-E1FBAD1A0599}"/>
                </a:ext>
              </a:extLst>
            </p:cNvPr>
            <p:cNvSpPr/>
            <p:nvPr/>
          </p:nvSpPr>
          <p:spPr>
            <a:xfrm>
              <a:off x="0" y="4313962"/>
              <a:ext cx="2030404" cy="5200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accent1"/>
                  </a:solidFill>
                </a:rPr>
                <a:t>Lower Soil Burn Severity</a:t>
              </a:r>
            </a:p>
          </p:txBody>
        </p:sp>
      </p:grpSp>
    </p:spTree>
    <p:extLst>
      <p:ext uri="{BB962C8B-B14F-4D97-AF65-F5344CB8AC3E}">
        <p14:creationId xmlns:p14="http://schemas.microsoft.com/office/powerpoint/2010/main" val="40703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0"/>
                                        </p:tgtEl>
                                      </p:cBhvr>
                                    </p:animEffect>
                                    <p:set>
                                      <p:cBhvr>
                                        <p:cTn id="12" dur="1" fill="hold">
                                          <p:stCondLst>
                                            <p:cond delay="499"/>
                                          </p:stCondLst>
                                        </p:cTn>
                                        <p:tgtEl>
                                          <p:spTgt spid="2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D373A168-58E8-D6D2-9510-46F9514C0CC6}"/>
              </a:ext>
            </a:extLst>
          </p:cNvPr>
          <p:cNvSpPr>
            <a:spLocks noGrp="1"/>
          </p:cNvSpPr>
          <p:nvPr>
            <p:ph type="title"/>
          </p:nvPr>
        </p:nvSpPr>
        <p:spPr>
          <a:xfrm>
            <a:off x="150876" y="1264318"/>
            <a:ext cx="7886700" cy="471788"/>
          </a:xfrm>
        </p:spPr>
        <p:txBody>
          <a:bodyPr/>
          <a:lstStyle/>
          <a:p>
            <a:r>
              <a:rPr lang="en-US" sz="2400" dirty="0"/>
              <a:t>Good Fire or Bad Fire: Forest Soils Do Respond</a:t>
            </a:r>
          </a:p>
        </p:txBody>
      </p:sp>
      <p:pic>
        <p:nvPicPr>
          <p:cNvPr id="3" name="Picture 2" descr="Graphic plotting data for burn severity on bacterial and fungal communities.">
            <a:extLst>
              <a:ext uri="{FF2B5EF4-FFF2-40B4-BE49-F238E27FC236}">
                <a16:creationId xmlns:a16="http://schemas.microsoft.com/office/drawing/2014/main" id="{EB2845AF-3587-8DE3-927D-F6AE6C3B01C3}"/>
              </a:ext>
            </a:extLst>
          </p:cNvPr>
          <p:cNvPicPr>
            <a:picLocks noChangeAspect="1"/>
          </p:cNvPicPr>
          <p:nvPr/>
        </p:nvPicPr>
        <p:blipFill>
          <a:blip r:embed="rId3"/>
          <a:stretch>
            <a:fillRect/>
          </a:stretch>
        </p:blipFill>
        <p:spPr>
          <a:xfrm>
            <a:off x="150877" y="2417985"/>
            <a:ext cx="8729330" cy="3006820"/>
          </a:xfrm>
          <a:prstGeom prst="rect">
            <a:avLst/>
          </a:prstGeom>
        </p:spPr>
      </p:pic>
      <p:sp>
        <p:nvSpPr>
          <p:cNvPr id="4" name="TextBox 3">
            <a:extLst>
              <a:ext uri="{FF2B5EF4-FFF2-40B4-BE49-F238E27FC236}">
                <a16:creationId xmlns:a16="http://schemas.microsoft.com/office/drawing/2014/main" id="{7172C3B0-5C08-587B-DC5E-40463E3EFE23}"/>
              </a:ext>
            </a:extLst>
          </p:cNvPr>
          <p:cNvSpPr txBox="1"/>
          <p:nvPr/>
        </p:nvSpPr>
        <p:spPr>
          <a:xfrm>
            <a:off x="645996" y="1834672"/>
            <a:ext cx="3803798" cy="507831"/>
          </a:xfrm>
          <a:prstGeom prst="rect">
            <a:avLst/>
          </a:prstGeom>
          <a:noFill/>
        </p:spPr>
        <p:txBody>
          <a:bodyPr wrap="square" rtlCol="0">
            <a:spAutoFit/>
          </a:bodyPr>
          <a:lstStyle/>
          <a:p>
            <a:r>
              <a:rPr lang="en-US" sz="1350" b="1" dirty="0">
                <a:solidFill>
                  <a:srgbClr val="FF0000"/>
                </a:solidFill>
              </a:rPr>
              <a:t>High severity creates higher pH + P = different bacterial community </a:t>
            </a:r>
          </a:p>
        </p:txBody>
      </p:sp>
      <p:sp>
        <p:nvSpPr>
          <p:cNvPr id="10" name="TextBox 9">
            <a:extLst>
              <a:ext uri="{FF2B5EF4-FFF2-40B4-BE49-F238E27FC236}">
                <a16:creationId xmlns:a16="http://schemas.microsoft.com/office/drawing/2014/main" id="{FB08E646-4C67-4401-F915-2B8E156DF980}"/>
              </a:ext>
            </a:extLst>
          </p:cNvPr>
          <p:cNvSpPr txBox="1"/>
          <p:nvPr/>
        </p:nvSpPr>
        <p:spPr>
          <a:xfrm>
            <a:off x="5123511" y="1834671"/>
            <a:ext cx="3869614" cy="507831"/>
          </a:xfrm>
          <a:prstGeom prst="rect">
            <a:avLst/>
          </a:prstGeom>
          <a:noFill/>
        </p:spPr>
        <p:txBody>
          <a:bodyPr wrap="square" rtlCol="0">
            <a:spAutoFit/>
          </a:bodyPr>
          <a:lstStyle/>
          <a:p>
            <a:r>
              <a:rPr lang="en-US" sz="1350" b="1" dirty="0">
                <a:solidFill>
                  <a:srgbClr val="FF0000"/>
                </a:solidFill>
              </a:rPr>
              <a:t>High severity creates lower C &amp; N = different fungal community </a:t>
            </a:r>
          </a:p>
        </p:txBody>
      </p:sp>
    </p:spTree>
    <p:extLst>
      <p:ext uri="{BB962C8B-B14F-4D97-AF65-F5344CB8AC3E}">
        <p14:creationId xmlns:p14="http://schemas.microsoft.com/office/powerpoint/2010/main" val="3662428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F1433C5-1577-ACC5-AFE0-3D1C979D6495}"/>
              </a:ext>
            </a:extLst>
          </p:cNvPr>
          <p:cNvSpPr>
            <a:spLocks noGrp="1"/>
          </p:cNvSpPr>
          <p:nvPr>
            <p:ph type="title"/>
          </p:nvPr>
        </p:nvSpPr>
        <p:spPr/>
        <p:txBody>
          <a:bodyPr lIns="68580" tIns="34290" rIns="68580" bIns="34290" anchor="t"/>
          <a:lstStyle/>
          <a:p>
            <a:r>
              <a:rPr lang="en-US" sz="2400" dirty="0"/>
              <a:t>Good Fire or Bad Fire: Forest Soils Respond</a:t>
            </a:r>
          </a:p>
        </p:txBody>
      </p:sp>
      <p:sp>
        <p:nvSpPr>
          <p:cNvPr id="10" name="Content Placeholder 9">
            <a:extLst>
              <a:ext uri="{FF2B5EF4-FFF2-40B4-BE49-F238E27FC236}">
                <a16:creationId xmlns:a16="http://schemas.microsoft.com/office/drawing/2014/main" id="{38385686-F485-C63D-9E7B-816800EC07BE}"/>
              </a:ext>
            </a:extLst>
          </p:cNvPr>
          <p:cNvSpPr>
            <a:spLocks noGrp="1"/>
          </p:cNvSpPr>
          <p:nvPr>
            <p:ph sz="quarter" idx="10"/>
          </p:nvPr>
        </p:nvSpPr>
        <p:spPr>
          <a:xfrm>
            <a:off x="4082902" y="2077974"/>
            <a:ext cx="4832498" cy="3380994"/>
          </a:xfrm>
        </p:spPr>
        <p:txBody>
          <a:bodyPr>
            <a:normAutofit lnSpcReduction="10000"/>
          </a:bodyPr>
          <a:lstStyle/>
          <a:p>
            <a:r>
              <a:rPr lang="en-US" dirty="0"/>
              <a:t>Biscuit Fire (Oregon)</a:t>
            </a:r>
          </a:p>
          <a:p>
            <a:pPr lvl="1"/>
            <a:r>
              <a:rPr lang="en-US" dirty="0"/>
              <a:t>Fire induced subsidence?? combustive erosion??</a:t>
            </a:r>
          </a:p>
          <a:p>
            <a:pPr lvl="1"/>
            <a:r>
              <a:rPr lang="en-US" dirty="0"/>
              <a:t>Loss of soil site stability (aggregate)</a:t>
            </a:r>
          </a:p>
          <a:p>
            <a:pPr lvl="2"/>
            <a:r>
              <a:rPr lang="en-US" dirty="0"/>
              <a:t>Below carbon sequestration and storage </a:t>
            </a:r>
          </a:p>
          <a:p>
            <a:pPr lvl="1"/>
            <a:r>
              <a:rPr lang="en-US" dirty="0"/>
              <a:t>Soil BD</a:t>
            </a:r>
          </a:p>
          <a:p>
            <a:pPr lvl="2"/>
            <a:r>
              <a:rPr lang="en-US" dirty="0"/>
              <a:t>Compaction impacts on inverts</a:t>
            </a:r>
          </a:p>
          <a:p>
            <a:pPr lvl="2"/>
            <a:r>
              <a:rPr lang="en-US" dirty="0"/>
              <a:t>Porosity</a:t>
            </a:r>
          </a:p>
          <a:p>
            <a:pPr lvl="1"/>
            <a:r>
              <a:rPr lang="en-US" dirty="0"/>
              <a:t>What would the soil health indicators suggest here?</a:t>
            </a:r>
          </a:p>
          <a:p>
            <a:pPr lvl="2"/>
            <a:endParaRPr lang="en-US" dirty="0"/>
          </a:p>
        </p:txBody>
      </p:sp>
      <p:pic>
        <p:nvPicPr>
          <p:cNvPr id="3" name="Picture 2" descr="Graphic showing carbon material loss in forest soil following fire.">
            <a:extLst>
              <a:ext uri="{FF2B5EF4-FFF2-40B4-BE49-F238E27FC236}">
                <a16:creationId xmlns:a16="http://schemas.microsoft.com/office/drawing/2014/main" id="{EBEB7DB6-87E1-E2C1-9223-B9047A4C925A}"/>
              </a:ext>
            </a:extLst>
          </p:cNvPr>
          <p:cNvPicPr>
            <a:picLocks noChangeAspect="1"/>
          </p:cNvPicPr>
          <p:nvPr/>
        </p:nvPicPr>
        <p:blipFill>
          <a:blip r:embed="rId3"/>
          <a:stretch>
            <a:fillRect/>
          </a:stretch>
        </p:blipFill>
        <p:spPr>
          <a:xfrm>
            <a:off x="454259" y="2691367"/>
            <a:ext cx="3595812" cy="2467280"/>
          </a:xfrm>
          <a:prstGeom prst="rect">
            <a:avLst/>
          </a:prstGeom>
        </p:spPr>
      </p:pic>
      <p:sp>
        <p:nvSpPr>
          <p:cNvPr id="4" name="TextBox 3">
            <a:extLst>
              <a:ext uri="{FF2B5EF4-FFF2-40B4-BE49-F238E27FC236}">
                <a16:creationId xmlns:a16="http://schemas.microsoft.com/office/drawing/2014/main" id="{8BD15F26-3E18-2BC0-A2D9-8B7299BB8C8B}"/>
              </a:ext>
            </a:extLst>
          </p:cNvPr>
          <p:cNvSpPr txBox="1"/>
          <p:nvPr/>
        </p:nvSpPr>
        <p:spPr>
          <a:xfrm>
            <a:off x="2588044" y="5158646"/>
            <a:ext cx="1151960" cy="213585"/>
          </a:xfrm>
          <a:prstGeom prst="rect">
            <a:avLst/>
          </a:prstGeom>
          <a:noFill/>
        </p:spPr>
        <p:txBody>
          <a:bodyPr wrap="square" rtlCol="0">
            <a:spAutoFit/>
          </a:bodyPr>
          <a:lstStyle/>
          <a:p>
            <a:r>
              <a:rPr lang="en-US" sz="788" dirty="0"/>
              <a:t>Borman et al 2008</a:t>
            </a:r>
          </a:p>
        </p:txBody>
      </p:sp>
    </p:spTree>
    <p:extLst>
      <p:ext uri="{BB962C8B-B14F-4D97-AF65-F5344CB8AC3E}">
        <p14:creationId xmlns:p14="http://schemas.microsoft.com/office/powerpoint/2010/main" val="28980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6A58BC1-3C2C-214A-D8FB-032144DB831D}"/>
              </a:ext>
            </a:extLst>
          </p:cNvPr>
          <p:cNvSpPr>
            <a:spLocks noGrp="1"/>
          </p:cNvSpPr>
          <p:nvPr>
            <p:ph type="title"/>
          </p:nvPr>
        </p:nvSpPr>
        <p:spPr>
          <a:xfrm>
            <a:off x="291276" y="1065149"/>
            <a:ext cx="3808802" cy="471788"/>
          </a:xfrm>
        </p:spPr>
        <p:txBody>
          <a:bodyPr>
            <a:normAutofit fontScale="90000"/>
          </a:bodyPr>
          <a:lstStyle/>
          <a:p>
            <a:r>
              <a:rPr lang="en-US" sz="2100" dirty="0"/>
              <a:t>High Severity: Forest Soils Respond</a:t>
            </a:r>
            <a:br>
              <a:rPr lang="en-US" sz="2100" dirty="0"/>
            </a:br>
            <a:endParaRPr lang="en-US" sz="2100" dirty="0"/>
          </a:p>
        </p:txBody>
      </p:sp>
      <p:sp>
        <p:nvSpPr>
          <p:cNvPr id="2" name="Text Placeholder 1">
            <a:extLst>
              <a:ext uri="{FF2B5EF4-FFF2-40B4-BE49-F238E27FC236}">
                <a16:creationId xmlns:a16="http://schemas.microsoft.com/office/drawing/2014/main" id="{8B3E6C40-F5B8-94EB-7669-C4DA6E0CA215}"/>
              </a:ext>
            </a:extLst>
          </p:cNvPr>
          <p:cNvSpPr>
            <a:spLocks noGrp="1"/>
          </p:cNvSpPr>
          <p:nvPr>
            <p:ph sz="quarter" idx="10"/>
          </p:nvPr>
        </p:nvSpPr>
        <p:spPr>
          <a:xfrm>
            <a:off x="377190" y="1812316"/>
            <a:ext cx="3722888" cy="3380994"/>
          </a:xfrm>
          <a:prstGeom prst="rect">
            <a:avLst/>
          </a:prstGeom>
        </p:spPr>
        <p:txBody>
          <a:bodyPr lIns="68580" tIns="34290" rIns="68580" bIns="34290" anchor="t"/>
          <a:lstStyle/>
          <a:p>
            <a:pPr marL="0" indent="0">
              <a:buNone/>
            </a:pPr>
            <a:r>
              <a:rPr lang="en-US" sz="1800" dirty="0"/>
              <a:t>NPS thought this was a bad fire for soils and impact to the plant community, from the 1988 Yellowstone fires...</a:t>
            </a:r>
          </a:p>
          <a:p>
            <a:pPr marL="0" indent="0">
              <a:buNone/>
            </a:pPr>
            <a:r>
              <a:rPr lang="en-US" sz="1500" i="1" dirty="0"/>
              <a:t>“After two consecutive deforestations, this site can still reseed with grasses and shrubs, but it may remain a meadow for decades.”</a:t>
            </a:r>
          </a:p>
        </p:txBody>
      </p:sp>
      <p:pic>
        <p:nvPicPr>
          <p:cNvPr id="5" name="Picture 4" descr="Photo of information placard for Yellowstone Fire.">
            <a:extLst>
              <a:ext uri="{FF2B5EF4-FFF2-40B4-BE49-F238E27FC236}">
                <a16:creationId xmlns:a16="http://schemas.microsoft.com/office/drawing/2014/main" id="{44145054-F906-9EF8-7773-07FE6928B421}"/>
              </a:ext>
            </a:extLst>
          </p:cNvPr>
          <p:cNvPicPr>
            <a:picLocks noChangeAspect="1"/>
          </p:cNvPicPr>
          <p:nvPr/>
        </p:nvPicPr>
        <p:blipFill rotWithShape="1">
          <a:blip r:embed="rId3"/>
          <a:srcRect r="9576"/>
          <a:stretch/>
        </p:blipFill>
        <p:spPr>
          <a:xfrm>
            <a:off x="4100078" y="1229893"/>
            <a:ext cx="4925437" cy="4327064"/>
          </a:xfrm>
          <a:prstGeom prst="rect">
            <a:avLst/>
          </a:prstGeom>
        </p:spPr>
      </p:pic>
      <p:grpSp>
        <p:nvGrpSpPr>
          <p:cNvPr id="18" name="Group 17" descr="Information placard and trees in area of Yellowstone Fire">
            <a:extLst>
              <a:ext uri="{FF2B5EF4-FFF2-40B4-BE49-F238E27FC236}">
                <a16:creationId xmlns:a16="http://schemas.microsoft.com/office/drawing/2014/main" id="{5A6E59FF-5775-6D62-D818-3761D7C82F58}"/>
              </a:ext>
            </a:extLst>
          </p:cNvPr>
          <p:cNvGrpSpPr/>
          <p:nvPr/>
        </p:nvGrpSpPr>
        <p:grpSpPr>
          <a:xfrm>
            <a:off x="1017660" y="1215501"/>
            <a:ext cx="8007855" cy="4574625"/>
            <a:chOff x="1539674" y="939795"/>
            <a:chExt cx="10677141" cy="6099499"/>
          </a:xfrm>
        </p:grpSpPr>
        <p:pic>
          <p:nvPicPr>
            <p:cNvPr id="7" name="Picture 6">
              <a:extLst>
                <a:ext uri="{FF2B5EF4-FFF2-40B4-BE49-F238E27FC236}">
                  <a16:creationId xmlns:a16="http://schemas.microsoft.com/office/drawing/2014/main" id="{A52C9C9D-0A1F-EE4F-D4BB-688651C2D370}"/>
                </a:ext>
              </a:extLst>
            </p:cNvPr>
            <p:cNvPicPr>
              <a:picLocks noChangeAspect="1"/>
            </p:cNvPicPr>
            <p:nvPr/>
          </p:nvPicPr>
          <p:blipFill rotWithShape="1">
            <a:blip r:embed="rId4">
              <a:alphaModFix/>
            </a:blip>
            <a:srcRect l="43635" t="10437"/>
            <a:stretch/>
          </p:blipFill>
          <p:spPr>
            <a:xfrm>
              <a:off x="5649565" y="939795"/>
              <a:ext cx="6567250" cy="6099499"/>
            </a:xfrm>
            <a:prstGeom prst="rect">
              <a:avLst/>
            </a:prstGeom>
          </p:spPr>
        </p:pic>
        <p:sp>
          <p:nvSpPr>
            <p:cNvPr id="17" name="TextBox 16">
              <a:extLst>
                <a:ext uri="{FF2B5EF4-FFF2-40B4-BE49-F238E27FC236}">
                  <a16:creationId xmlns:a16="http://schemas.microsoft.com/office/drawing/2014/main" id="{194F5E56-4212-72A1-0120-6DC952861D31}"/>
                </a:ext>
              </a:extLst>
            </p:cNvPr>
            <p:cNvSpPr txBox="1"/>
            <p:nvPr/>
          </p:nvSpPr>
          <p:spPr>
            <a:xfrm>
              <a:off x="1539674" y="5208782"/>
              <a:ext cx="2645231" cy="892552"/>
            </a:xfrm>
            <a:prstGeom prst="rect">
              <a:avLst/>
            </a:prstGeom>
            <a:noFill/>
          </p:spPr>
          <p:txBody>
            <a:bodyPr wrap="square" rtlCol="0">
              <a:spAutoFit/>
            </a:bodyPr>
            <a:lstStyle/>
            <a:p>
              <a:r>
                <a:rPr lang="en-US" sz="2400" b="1" dirty="0"/>
                <a:t>But it isn’t.</a:t>
              </a:r>
            </a:p>
            <a:p>
              <a:endParaRPr lang="en-US" sz="1350" dirty="0"/>
            </a:p>
          </p:txBody>
        </p:sp>
      </p:grpSp>
    </p:spTree>
    <p:extLst>
      <p:ext uri="{BB962C8B-B14F-4D97-AF65-F5344CB8AC3E}">
        <p14:creationId xmlns:p14="http://schemas.microsoft.com/office/powerpoint/2010/main" val="2144016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F1433C5-1577-ACC5-AFE0-3D1C979D6495}"/>
              </a:ext>
            </a:extLst>
          </p:cNvPr>
          <p:cNvSpPr>
            <a:spLocks noGrp="1"/>
          </p:cNvSpPr>
          <p:nvPr>
            <p:ph type="title"/>
          </p:nvPr>
        </p:nvSpPr>
        <p:spPr>
          <a:xfrm>
            <a:off x="150876" y="1481329"/>
            <a:ext cx="8918864" cy="471788"/>
          </a:xfrm>
        </p:spPr>
        <p:txBody>
          <a:bodyPr lIns="68580" tIns="34290" rIns="68580" bIns="34290" anchor="t"/>
          <a:lstStyle/>
          <a:p>
            <a:r>
              <a:rPr lang="en-US" sz="2400" dirty="0"/>
              <a:t>High Severity: Forest Soils Respond</a:t>
            </a:r>
          </a:p>
        </p:txBody>
      </p:sp>
      <p:pic>
        <p:nvPicPr>
          <p:cNvPr id="4" name="Picture 3" descr="Screenshot of USFS tech note for mapping post burn severity ">
            <a:extLst>
              <a:ext uri="{FF2B5EF4-FFF2-40B4-BE49-F238E27FC236}">
                <a16:creationId xmlns:a16="http://schemas.microsoft.com/office/drawing/2014/main" id="{8D065ABF-0807-0DD9-ADB5-BBDE012F4D1F}"/>
              </a:ext>
            </a:extLst>
          </p:cNvPr>
          <p:cNvPicPr>
            <a:picLocks noChangeAspect="1"/>
          </p:cNvPicPr>
          <p:nvPr/>
        </p:nvPicPr>
        <p:blipFill>
          <a:blip r:embed="rId3"/>
          <a:stretch>
            <a:fillRect/>
          </a:stretch>
        </p:blipFill>
        <p:spPr>
          <a:xfrm>
            <a:off x="455881" y="1928582"/>
            <a:ext cx="3132608" cy="3697791"/>
          </a:xfrm>
          <a:prstGeom prst="rect">
            <a:avLst/>
          </a:prstGeom>
        </p:spPr>
      </p:pic>
      <p:pic>
        <p:nvPicPr>
          <p:cNvPr id="10" name="Picture 9" descr="Description graphic of soil burn severity classes from USFS">
            <a:extLst>
              <a:ext uri="{FF2B5EF4-FFF2-40B4-BE49-F238E27FC236}">
                <a16:creationId xmlns:a16="http://schemas.microsoft.com/office/drawing/2014/main" id="{35109EA1-5BBC-E9D2-28DE-4F1F33418666}"/>
              </a:ext>
            </a:extLst>
          </p:cNvPr>
          <p:cNvPicPr>
            <a:picLocks noChangeAspect="1"/>
          </p:cNvPicPr>
          <p:nvPr/>
        </p:nvPicPr>
        <p:blipFill>
          <a:blip r:embed="rId4"/>
          <a:stretch>
            <a:fillRect/>
          </a:stretch>
        </p:blipFill>
        <p:spPr>
          <a:xfrm>
            <a:off x="3882583" y="2034118"/>
            <a:ext cx="5075026" cy="2921984"/>
          </a:xfrm>
          <a:prstGeom prst="rect">
            <a:avLst/>
          </a:prstGeom>
          <a:ln>
            <a:solidFill>
              <a:schemeClr val="tx1"/>
            </a:solidFill>
          </a:ln>
        </p:spPr>
      </p:pic>
      <p:sp>
        <p:nvSpPr>
          <p:cNvPr id="11" name="TextBox 10">
            <a:extLst>
              <a:ext uri="{FF2B5EF4-FFF2-40B4-BE49-F238E27FC236}">
                <a16:creationId xmlns:a16="http://schemas.microsoft.com/office/drawing/2014/main" id="{FECC7CE8-660F-E4C0-EBCC-0F19D35C8750}"/>
              </a:ext>
            </a:extLst>
          </p:cNvPr>
          <p:cNvSpPr txBox="1"/>
          <p:nvPr/>
        </p:nvSpPr>
        <p:spPr>
          <a:xfrm>
            <a:off x="3931389" y="5232098"/>
            <a:ext cx="1787272" cy="213585"/>
          </a:xfrm>
          <a:prstGeom prst="rect">
            <a:avLst/>
          </a:prstGeom>
          <a:noFill/>
        </p:spPr>
        <p:txBody>
          <a:bodyPr wrap="square" rtlCol="0">
            <a:spAutoFit/>
          </a:bodyPr>
          <a:lstStyle/>
          <a:p>
            <a:r>
              <a:rPr lang="en-US" sz="788" dirty="0"/>
              <a:t>Parsons et. al. 2010</a:t>
            </a:r>
          </a:p>
        </p:txBody>
      </p:sp>
    </p:spTree>
    <p:extLst>
      <p:ext uri="{BB962C8B-B14F-4D97-AF65-F5344CB8AC3E}">
        <p14:creationId xmlns:p14="http://schemas.microsoft.com/office/powerpoint/2010/main" val="1443050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E867A35-F3F8-F7F3-EA3B-FC66AE2DF7D4}"/>
              </a:ext>
            </a:extLst>
          </p:cNvPr>
          <p:cNvSpPr>
            <a:spLocks noGrp="1"/>
          </p:cNvSpPr>
          <p:nvPr>
            <p:ph type="title"/>
          </p:nvPr>
        </p:nvSpPr>
        <p:spPr>
          <a:xfrm>
            <a:off x="150876" y="1481329"/>
            <a:ext cx="3833296" cy="471788"/>
          </a:xfrm>
        </p:spPr>
        <p:txBody>
          <a:bodyPr>
            <a:normAutofit fontScale="90000"/>
          </a:bodyPr>
          <a:lstStyle/>
          <a:p>
            <a:r>
              <a:rPr lang="en-US" sz="2400" dirty="0"/>
              <a:t>High Severity: Forest Soils Respond</a:t>
            </a:r>
          </a:p>
        </p:txBody>
      </p:sp>
      <p:sp>
        <p:nvSpPr>
          <p:cNvPr id="11" name="Content Placeholder 10">
            <a:extLst>
              <a:ext uri="{FF2B5EF4-FFF2-40B4-BE49-F238E27FC236}">
                <a16:creationId xmlns:a16="http://schemas.microsoft.com/office/drawing/2014/main" id="{4CC2F510-0FA1-ABA5-0625-827F570F3049}"/>
              </a:ext>
            </a:extLst>
          </p:cNvPr>
          <p:cNvSpPr>
            <a:spLocks noGrp="1"/>
          </p:cNvSpPr>
          <p:nvPr>
            <p:ph sz="quarter" idx="10"/>
          </p:nvPr>
        </p:nvSpPr>
        <p:spPr>
          <a:xfrm>
            <a:off x="367004" y="2281737"/>
            <a:ext cx="3316739" cy="3380994"/>
          </a:xfrm>
        </p:spPr>
        <p:txBody>
          <a:bodyPr lIns="68580" tIns="34290" rIns="68580" bIns="34290" anchor="t"/>
          <a:lstStyle/>
          <a:p>
            <a:pPr marL="170974" indent="-170974"/>
            <a:r>
              <a:rPr lang="en-US" dirty="0"/>
              <a:t>Seeing the post-wildfire soil health story unfold.</a:t>
            </a:r>
          </a:p>
          <a:p>
            <a:pPr marL="685324" lvl="2" indent="0">
              <a:buNone/>
            </a:pPr>
            <a:endParaRPr lang="en-US" sz="900" dirty="0"/>
          </a:p>
        </p:txBody>
      </p:sp>
      <p:sp>
        <p:nvSpPr>
          <p:cNvPr id="8" name="TextBox 7">
            <a:extLst>
              <a:ext uri="{FF2B5EF4-FFF2-40B4-BE49-F238E27FC236}">
                <a16:creationId xmlns:a16="http://schemas.microsoft.com/office/drawing/2014/main" id="{C3273891-2D8A-3045-66CF-F5E6DAAB6F23}"/>
              </a:ext>
            </a:extLst>
          </p:cNvPr>
          <p:cNvSpPr txBox="1"/>
          <p:nvPr/>
        </p:nvSpPr>
        <p:spPr>
          <a:xfrm>
            <a:off x="8199373" y="5489351"/>
            <a:ext cx="1155248" cy="219291"/>
          </a:xfrm>
          <a:prstGeom prst="rect">
            <a:avLst/>
          </a:prstGeom>
          <a:noFill/>
        </p:spPr>
        <p:txBody>
          <a:bodyPr wrap="square" rtlCol="0">
            <a:spAutoFit/>
          </a:bodyPr>
          <a:lstStyle/>
          <a:p>
            <a:r>
              <a:rPr lang="en-US" sz="825" dirty="0"/>
              <a:t>Feinstein 2022</a:t>
            </a:r>
          </a:p>
        </p:txBody>
      </p:sp>
      <p:pic>
        <p:nvPicPr>
          <p:cNvPr id="12" name="Picture 11" descr="Burn area photo from Calf Canyon/Hermit Peak Fire 2022">
            <a:extLst>
              <a:ext uri="{FF2B5EF4-FFF2-40B4-BE49-F238E27FC236}">
                <a16:creationId xmlns:a16="http://schemas.microsoft.com/office/drawing/2014/main" id="{AB993282-1CE8-6532-4D8E-568E63404ABA}"/>
              </a:ext>
            </a:extLst>
          </p:cNvPr>
          <p:cNvPicPr>
            <a:picLocks noChangeAspect="1"/>
          </p:cNvPicPr>
          <p:nvPr/>
        </p:nvPicPr>
        <p:blipFill>
          <a:blip r:embed="rId3"/>
          <a:stretch>
            <a:fillRect/>
          </a:stretch>
        </p:blipFill>
        <p:spPr>
          <a:xfrm>
            <a:off x="3735604" y="1458628"/>
            <a:ext cx="5408396" cy="4063160"/>
          </a:xfrm>
          <a:prstGeom prst="rect">
            <a:avLst/>
          </a:prstGeom>
        </p:spPr>
      </p:pic>
      <p:cxnSp>
        <p:nvCxnSpPr>
          <p:cNvPr id="14" name="Straight Arrow Connector 13">
            <a:extLst>
              <a:ext uri="{FF2B5EF4-FFF2-40B4-BE49-F238E27FC236}">
                <a16:creationId xmlns:a16="http://schemas.microsoft.com/office/drawing/2014/main" id="{3028FC1C-003E-9B3D-A2B7-B73E145AB784}"/>
              </a:ext>
              <a:ext uri="{C183D7F6-B498-43B3-948B-1728B52AA6E4}">
                <adec:decorative xmlns:adec="http://schemas.microsoft.com/office/drawing/2017/decorative" val="1"/>
              </a:ext>
            </a:extLst>
          </p:cNvPr>
          <p:cNvCxnSpPr>
            <a:cxnSpLocks/>
            <a:stCxn id="23" idx="2"/>
          </p:cNvCxnSpPr>
          <p:nvPr/>
        </p:nvCxnSpPr>
        <p:spPr>
          <a:xfrm>
            <a:off x="5152285" y="2732035"/>
            <a:ext cx="848465" cy="103643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3B7B898-1EFD-D66B-4AAF-B575D844B6D8}"/>
              </a:ext>
              <a:ext uri="{C183D7F6-B498-43B3-948B-1728B52AA6E4}">
                <adec:decorative xmlns:adec="http://schemas.microsoft.com/office/drawing/2017/decorative" val="1"/>
              </a:ext>
            </a:extLst>
          </p:cNvPr>
          <p:cNvCxnSpPr>
            <a:cxnSpLocks/>
          </p:cNvCxnSpPr>
          <p:nvPr/>
        </p:nvCxnSpPr>
        <p:spPr>
          <a:xfrm flipV="1">
            <a:off x="3676783" y="5012872"/>
            <a:ext cx="2470108" cy="279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F656BA7-8555-1DDC-7A17-49B45A69EC8B}"/>
              </a:ext>
              <a:ext uri="{C183D7F6-B498-43B3-948B-1728B52AA6E4}">
                <adec:decorative xmlns:adec="http://schemas.microsoft.com/office/drawing/2017/decorative" val="1"/>
              </a:ext>
            </a:extLst>
          </p:cNvPr>
          <p:cNvCxnSpPr>
            <a:cxnSpLocks/>
          </p:cNvCxnSpPr>
          <p:nvPr/>
        </p:nvCxnSpPr>
        <p:spPr>
          <a:xfrm flipV="1">
            <a:off x="3683743" y="4196443"/>
            <a:ext cx="3425327" cy="8164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923A06CF-0666-CA68-3427-CF3415C0C116}"/>
              </a:ext>
            </a:extLst>
          </p:cNvPr>
          <p:cNvSpPr txBox="1"/>
          <p:nvPr/>
        </p:nvSpPr>
        <p:spPr>
          <a:xfrm>
            <a:off x="2425618" y="4807384"/>
            <a:ext cx="1363436" cy="830997"/>
          </a:xfrm>
          <a:prstGeom prst="rect">
            <a:avLst/>
          </a:prstGeom>
          <a:noFill/>
        </p:spPr>
        <p:txBody>
          <a:bodyPr wrap="square" rtlCol="0">
            <a:spAutoFit/>
          </a:bodyPr>
          <a:lstStyle/>
          <a:p>
            <a:r>
              <a:rPr lang="en-US" sz="1200" b="1" dirty="0">
                <a:solidFill>
                  <a:srgbClr val="FF0000"/>
                </a:solidFill>
              </a:rPr>
              <a:t>Erosion and deposition of upper horizons</a:t>
            </a:r>
          </a:p>
        </p:txBody>
      </p:sp>
      <p:sp>
        <p:nvSpPr>
          <p:cNvPr id="23" name="TextBox 22">
            <a:extLst>
              <a:ext uri="{FF2B5EF4-FFF2-40B4-BE49-F238E27FC236}">
                <a16:creationId xmlns:a16="http://schemas.microsoft.com/office/drawing/2014/main" id="{981EABBC-262A-1307-16A4-CE207EF91EF5}"/>
              </a:ext>
            </a:extLst>
          </p:cNvPr>
          <p:cNvSpPr txBox="1"/>
          <p:nvPr/>
        </p:nvSpPr>
        <p:spPr>
          <a:xfrm>
            <a:off x="4335856" y="2455036"/>
            <a:ext cx="1632857" cy="276999"/>
          </a:xfrm>
          <a:prstGeom prst="rect">
            <a:avLst/>
          </a:prstGeom>
          <a:noFill/>
        </p:spPr>
        <p:txBody>
          <a:bodyPr wrap="square" rtlCol="0">
            <a:spAutoFit/>
          </a:bodyPr>
          <a:lstStyle/>
          <a:p>
            <a:r>
              <a:rPr lang="en-US" sz="1200" b="1" dirty="0">
                <a:solidFill>
                  <a:srgbClr val="FF0000"/>
                </a:solidFill>
              </a:rPr>
              <a:t>Loss of A-Horizon</a:t>
            </a:r>
          </a:p>
        </p:txBody>
      </p:sp>
      <p:sp>
        <p:nvSpPr>
          <p:cNvPr id="27" name="Freeform: Shape 26">
            <a:extLst>
              <a:ext uri="{FF2B5EF4-FFF2-40B4-BE49-F238E27FC236}">
                <a16:creationId xmlns:a16="http://schemas.microsoft.com/office/drawing/2014/main" id="{71A2CB51-57DC-6459-B33E-3E26857168D4}"/>
              </a:ext>
              <a:ext uri="{C183D7F6-B498-43B3-948B-1728B52AA6E4}">
                <adec:decorative xmlns:adec="http://schemas.microsoft.com/office/drawing/2017/decorative" val="1"/>
              </a:ext>
            </a:extLst>
          </p:cNvPr>
          <p:cNvSpPr/>
          <p:nvPr/>
        </p:nvSpPr>
        <p:spPr>
          <a:xfrm>
            <a:off x="6146890" y="2538187"/>
            <a:ext cx="3004070" cy="1386858"/>
          </a:xfrm>
          <a:custGeom>
            <a:avLst/>
            <a:gdLst>
              <a:gd name="connsiteX0" fmla="*/ 3298372 w 3341915"/>
              <a:gd name="connsiteY0" fmla="*/ 892628 h 1524000"/>
              <a:gd name="connsiteX1" fmla="*/ 2667000 w 3341915"/>
              <a:gd name="connsiteY1" fmla="*/ 631371 h 1524000"/>
              <a:gd name="connsiteX2" fmla="*/ 2416629 w 3341915"/>
              <a:gd name="connsiteY2" fmla="*/ 500743 h 1524000"/>
              <a:gd name="connsiteX3" fmla="*/ 2296886 w 3341915"/>
              <a:gd name="connsiteY3" fmla="*/ 402771 h 1524000"/>
              <a:gd name="connsiteX4" fmla="*/ 1894115 w 3341915"/>
              <a:gd name="connsiteY4" fmla="*/ 315686 h 1524000"/>
              <a:gd name="connsiteX5" fmla="*/ 1730829 w 3341915"/>
              <a:gd name="connsiteY5" fmla="*/ 195943 h 1524000"/>
              <a:gd name="connsiteX6" fmla="*/ 2002972 w 3341915"/>
              <a:gd name="connsiteY6" fmla="*/ 250371 h 1524000"/>
              <a:gd name="connsiteX7" fmla="*/ 2220686 w 3341915"/>
              <a:gd name="connsiteY7" fmla="*/ 304800 h 1524000"/>
              <a:gd name="connsiteX8" fmla="*/ 2503715 w 3341915"/>
              <a:gd name="connsiteY8" fmla="*/ 413657 h 1524000"/>
              <a:gd name="connsiteX9" fmla="*/ 2481943 w 3341915"/>
              <a:gd name="connsiteY9" fmla="*/ 272143 h 1524000"/>
              <a:gd name="connsiteX10" fmla="*/ 2177143 w 3341915"/>
              <a:gd name="connsiteY10" fmla="*/ 152400 h 1524000"/>
              <a:gd name="connsiteX11" fmla="*/ 1785257 w 3341915"/>
              <a:gd name="connsiteY11" fmla="*/ 0 h 1524000"/>
              <a:gd name="connsiteX12" fmla="*/ 1469572 w 3341915"/>
              <a:gd name="connsiteY12" fmla="*/ 76200 h 1524000"/>
              <a:gd name="connsiteX13" fmla="*/ 1186543 w 3341915"/>
              <a:gd name="connsiteY13" fmla="*/ 163286 h 1524000"/>
              <a:gd name="connsiteX14" fmla="*/ 1175657 w 3341915"/>
              <a:gd name="connsiteY14" fmla="*/ 315686 h 1524000"/>
              <a:gd name="connsiteX15" fmla="*/ 1099457 w 3341915"/>
              <a:gd name="connsiteY15" fmla="*/ 370114 h 1524000"/>
              <a:gd name="connsiteX16" fmla="*/ 1001486 w 3341915"/>
              <a:gd name="connsiteY16" fmla="*/ 402771 h 1524000"/>
              <a:gd name="connsiteX17" fmla="*/ 794657 w 3341915"/>
              <a:gd name="connsiteY17" fmla="*/ 424543 h 1524000"/>
              <a:gd name="connsiteX18" fmla="*/ 391886 w 3341915"/>
              <a:gd name="connsiteY18" fmla="*/ 359228 h 1524000"/>
              <a:gd name="connsiteX19" fmla="*/ 141515 w 3341915"/>
              <a:gd name="connsiteY19" fmla="*/ 381000 h 1524000"/>
              <a:gd name="connsiteX20" fmla="*/ 0 w 3341915"/>
              <a:gd name="connsiteY20" fmla="*/ 468086 h 1524000"/>
              <a:gd name="connsiteX21" fmla="*/ 174172 w 3341915"/>
              <a:gd name="connsiteY21" fmla="*/ 587828 h 1524000"/>
              <a:gd name="connsiteX22" fmla="*/ 370115 w 3341915"/>
              <a:gd name="connsiteY22" fmla="*/ 685800 h 1524000"/>
              <a:gd name="connsiteX23" fmla="*/ 370115 w 3341915"/>
              <a:gd name="connsiteY23" fmla="*/ 870857 h 1524000"/>
              <a:gd name="connsiteX24" fmla="*/ 664029 w 3341915"/>
              <a:gd name="connsiteY24" fmla="*/ 979714 h 1524000"/>
              <a:gd name="connsiteX25" fmla="*/ 914400 w 3341915"/>
              <a:gd name="connsiteY25" fmla="*/ 1088571 h 1524000"/>
              <a:gd name="connsiteX26" fmla="*/ 1230086 w 3341915"/>
              <a:gd name="connsiteY26" fmla="*/ 1121228 h 1524000"/>
              <a:gd name="connsiteX27" fmla="*/ 1491343 w 3341915"/>
              <a:gd name="connsiteY27" fmla="*/ 1219200 h 1524000"/>
              <a:gd name="connsiteX28" fmla="*/ 1611086 w 3341915"/>
              <a:gd name="connsiteY28" fmla="*/ 1230086 h 1524000"/>
              <a:gd name="connsiteX29" fmla="*/ 1894115 w 3341915"/>
              <a:gd name="connsiteY29" fmla="*/ 1240971 h 1524000"/>
              <a:gd name="connsiteX30" fmla="*/ 2155372 w 3341915"/>
              <a:gd name="connsiteY30" fmla="*/ 1317171 h 1524000"/>
              <a:gd name="connsiteX31" fmla="*/ 2427515 w 3341915"/>
              <a:gd name="connsiteY31" fmla="*/ 1338943 h 1524000"/>
              <a:gd name="connsiteX32" fmla="*/ 2492829 w 3341915"/>
              <a:gd name="connsiteY32" fmla="*/ 1240971 h 1524000"/>
              <a:gd name="connsiteX33" fmla="*/ 2590800 w 3341915"/>
              <a:gd name="connsiteY33" fmla="*/ 1262743 h 1524000"/>
              <a:gd name="connsiteX34" fmla="*/ 2710543 w 3341915"/>
              <a:gd name="connsiteY34" fmla="*/ 1317171 h 1524000"/>
              <a:gd name="connsiteX35" fmla="*/ 2971800 w 3341915"/>
              <a:gd name="connsiteY35" fmla="*/ 1436914 h 1524000"/>
              <a:gd name="connsiteX36" fmla="*/ 3243943 w 3341915"/>
              <a:gd name="connsiteY36" fmla="*/ 1524000 h 1524000"/>
              <a:gd name="connsiteX37" fmla="*/ 3331029 w 3341915"/>
              <a:gd name="connsiteY37" fmla="*/ 1524000 h 1524000"/>
              <a:gd name="connsiteX38" fmla="*/ 3341915 w 3341915"/>
              <a:gd name="connsiteY38" fmla="*/ 1524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41915" h="1524000">
                <a:moveTo>
                  <a:pt x="3298372" y="892628"/>
                </a:moveTo>
                <a:lnTo>
                  <a:pt x="2667000" y="631371"/>
                </a:lnTo>
                <a:lnTo>
                  <a:pt x="2416629" y="500743"/>
                </a:lnTo>
                <a:lnTo>
                  <a:pt x="2296886" y="402771"/>
                </a:lnTo>
                <a:lnTo>
                  <a:pt x="1894115" y="315686"/>
                </a:lnTo>
                <a:lnTo>
                  <a:pt x="1730829" y="195943"/>
                </a:lnTo>
                <a:lnTo>
                  <a:pt x="2002972" y="250371"/>
                </a:lnTo>
                <a:lnTo>
                  <a:pt x="2220686" y="304800"/>
                </a:lnTo>
                <a:lnTo>
                  <a:pt x="2503715" y="413657"/>
                </a:lnTo>
                <a:lnTo>
                  <a:pt x="2481943" y="272143"/>
                </a:lnTo>
                <a:lnTo>
                  <a:pt x="2177143" y="152400"/>
                </a:lnTo>
                <a:lnTo>
                  <a:pt x="1785257" y="0"/>
                </a:lnTo>
                <a:lnTo>
                  <a:pt x="1469572" y="76200"/>
                </a:lnTo>
                <a:lnTo>
                  <a:pt x="1186543" y="163286"/>
                </a:lnTo>
                <a:lnTo>
                  <a:pt x="1175657" y="315686"/>
                </a:lnTo>
                <a:lnTo>
                  <a:pt x="1099457" y="370114"/>
                </a:lnTo>
                <a:lnTo>
                  <a:pt x="1001486" y="402771"/>
                </a:lnTo>
                <a:lnTo>
                  <a:pt x="794657" y="424543"/>
                </a:lnTo>
                <a:lnTo>
                  <a:pt x="391886" y="359228"/>
                </a:lnTo>
                <a:lnTo>
                  <a:pt x="141515" y="381000"/>
                </a:lnTo>
                <a:lnTo>
                  <a:pt x="0" y="468086"/>
                </a:lnTo>
                <a:lnTo>
                  <a:pt x="174172" y="587828"/>
                </a:lnTo>
                <a:lnTo>
                  <a:pt x="370115" y="685800"/>
                </a:lnTo>
                <a:lnTo>
                  <a:pt x="370115" y="870857"/>
                </a:lnTo>
                <a:lnTo>
                  <a:pt x="664029" y="979714"/>
                </a:lnTo>
                <a:lnTo>
                  <a:pt x="914400" y="1088571"/>
                </a:lnTo>
                <a:lnTo>
                  <a:pt x="1230086" y="1121228"/>
                </a:lnTo>
                <a:lnTo>
                  <a:pt x="1491343" y="1219200"/>
                </a:lnTo>
                <a:lnTo>
                  <a:pt x="1611086" y="1230086"/>
                </a:lnTo>
                <a:lnTo>
                  <a:pt x="1894115" y="1240971"/>
                </a:lnTo>
                <a:lnTo>
                  <a:pt x="2155372" y="1317171"/>
                </a:lnTo>
                <a:lnTo>
                  <a:pt x="2427515" y="1338943"/>
                </a:lnTo>
                <a:lnTo>
                  <a:pt x="2492829" y="1240971"/>
                </a:lnTo>
                <a:lnTo>
                  <a:pt x="2590800" y="1262743"/>
                </a:lnTo>
                <a:cubicBezTo>
                  <a:pt x="2713953" y="1307526"/>
                  <a:pt x="2710543" y="1263815"/>
                  <a:pt x="2710543" y="1317171"/>
                </a:cubicBezTo>
                <a:lnTo>
                  <a:pt x="2971800" y="1436914"/>
                </a:lnTo>
                <a:lnTo>
                  <a:pt x="3243943" y="1524000"/>
                </a:lnTo>
                <a:lnTo>
                  <a:pt x="3331029" y="1524000"/>
                </a:lnTo>
                <a:lnTo>
                  <a:pt x="3341915" y="1524000"/>
                </a:lnTo>
              </a:path>
            </a:pathLst>
          </a:custGeom>
          <a:solidFill>
            <a:srgbClr val="FF0000">
              <a:alpha val="18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Freeform: Shape 27">
            <a:extLst>
              <a:ext uri="{FF2B5EF4-FFF2-40B4-BE49-F238E27FC236}">
                <a16:creationId xmlns:a16="http://schemas.microsoft.com/office/drawing/2014/main" id="{CD6B4762-9E14-25FF-050C-2651F0AC0BEE}"/>
              </a:ext>
              <a:ext uri="{C183D7F6-B498-43B3-948B-1728B52AA6E4}">
                <adec:decorative xmlns:adec="http://schemas.microsoft.com/office/drawing/2017/decorative" val="1"/>
              </a:ext>
            </a:extLst>
          </p:cNvPr>
          <p:cNvSpPr/>
          <p:nvPr/>
        </p:nvSpPr>
        <p:spPr>
          <a:xfrm>
            <a:off x="5382324" y="3344647"/>
            <a:ext cx="3275456" cy="1268174"/>
          </a:xfrm>
          <a:custGeom>
            <a:avLst/>
            <a:gdLst>
              <a:gd name="connsiteX0" fmla="*/ 3788228 w 3788228"/>
              <a:gd name="connsiteY0" fmla="*/ 1240971 h 1491342"/>
              <a:gd name="connsiteX1" fmla="*/ 3385457 w 3788228"/>
              <a:gd name="connsiteY1" fmla="*/ 1066800 h 1491342"/>
              <a:gd name="connsiteX2" fmla="*/ 3004457 w 3788228"/>
              <a:gd name="connsiteY2" fmla="*/ 979714 h 1491342"/>
              <a:gd name="connsiteX3" fmla="*/ 2634342 w 3788228"/>
              <a:gd name="connsiteY3" fmla="*/ 957942 h 1491342"/>
              <a:gd name="connsiteX4" fmla="*/ 2383971 w 3788228"/>
              <a:gd name="connsiteY4" fmla="*/ 718457 h 1491342"/>
              <a:gd name="connsiteX5" fmla="*/ 2286000 w 3788228"/>
              <a:gd name="connsiteY5" fmla="*/ 685800 h 1491342"/>
              <a:gd name="connsiteX6" fmla="*/ 1959428 w 3788228"/>
              <a:gd name="connsiteY6" fmla="*/ 685800 h 1491342"/>
              <a:gd name="connsiteX7" fmla="*/ 1839685 w 3788228"/>
              <a:gd name="connsiteY7" fmla="*/ 522514 h 1491342"/>
              <a:gd name="connsiteX8" fmla="*/ 1741714 w 3788228"/>
              <a:gd name="connsiteY8" fmla="*/ 511628 h 1491342"/>
              <a:gd name="connsiteX9" fmla="*/ 1404257 w 3788228"/>
              <a:gd name="connsiteY9" fmla="*/ 511628 h 1491342"/>
              <a:gd name="connsiteX10" fmla="*/ 1240971 w 3788228"/>
              <a:gd name="connsiteY10" fmla="*/ 348342 h 1491342"/>
              <a:gd name="connsiteX11" fmla="*/ 1153885 w 3788228"/>
              <a:gd name="connsiteY11" fmla="*/ 283028 h 1491342"/>
              <a:gd name="connsiteX12" fmla="*/ 859971 w 3788228"/>
              <a:gd name="connsiteY12" fmla="*/ 217714 h 1491342"/>
              <a:gd name="connsiteX13" fmla="*/ 631371 w 3788228"/>
              <a:gd name="connsiteY13" fmla="*/ 43542 h 1491342"/>
              <a:gd name="connsiteX14" fmla="*/ 370114 w 3788228"/>
              <a:gd name="connsiteY14" fmla="*/ 0 h 1491342"/>
              <a:gd name="connsiteX15" fmla="*/ 76200 w 3788228"/>
              <a:gd name="connsiteY15" fmla="*/ 54428 h 1491342"/>
              <a:gd name="connsiteX16" fmla="*/ 108857 w 3788228"/>
              <a:gd name="connsiteY16" fmla="*/ 326571 h 1491342"/>
              <a:gd name="connsiteX17" fmla="*/ 130628 w 3788228"/>
              <a:gd name="connsiteY17" fmla="*/ 566057 h 1491342"/>
              <a:gd name="connsiteX18" fmla="*/ 87085 w 3788228"/>
              <a:gd name="connsiteY18" fmla="*/ 718457 h 1491342"/>
              <a:gd name="connsiteX19" fmla="*/ 0 w 3788228"/>
              <a:gd name="connsiteY19" fmla="*/ 925285 h 1491342"/>
              <a:gd name="connsiteX20" fmla="*/ 315685 w 3788228"/>
              <a:gd name="connsiteY20" fmla="*/ 1110342 h 1491342"/>
              <a:gd name="connsiteX21" fmla="*/ 468085 w 3788228"/>
              <a:gd name="connsiteY21" fmla="*/ 1284514 h 1491342"/>
              <a:gd name="connsiteX22" fmla="*/ 500742 w 3788228"/>
              <a:gd name="connsiteY22" fmla="*/ 1491342 h 1491342"/>
              <a:gd name="connsiteX23" fmla="*/ 500742 w 3788228"/>
              <a:gd name="connsiteY23" fmla="*/ 1491342 h 1491342"/>
              <a:gd name="connsiteX24" fmla="*/ 816428 w 3788228"/>
              <a:gd name="connsiteY24" fmla="*/ 1273628 h 1491342"/>
              <a:gd name="connsiteX25" fmla="*/ 1045028 w 3788228"/>
              <a:gd name="connsiteY25" fmla="*/ 1230085 h 1491342"/>
              <a:gd name="connsiteX26" fmla="*/ 1458685 w 3788228"/>
              <a:gd name="connsiteY26" fmla="*/ 1186542 h 1491342"/>
              <a:gd name="connsiteX27" fmla="*/ 1796142 w 3788228"/>
              <a:gd name="connsiteY27" fmla="*/ 1306285 h 1491342"/>
              <a:gd name="connsiteX28" fmla="*/ 1872342 w 3788228"/>
              <a:gd name="connsiteY28" fmla="*/ 1404257 h 1491342"/>
              <a:gd name="connsiteX29" fmla="*/ 2090057 w 3788228"/>
              <a:gd name="connsiteY29" fmla="*/ 1317171 h 1491342"/>
              <a:gd name="connsiteX30" fmla="*/ 2275114 w 3788228"/>
              <a:gd name="connsiteY30" fmla="*/ 1317171 h 1491342"/>
              <a:gd name="connsiteX31" fmla="*/ 2525485 w 3788228"/>
              <a:gd name="connsiteY31" fmla="*/ 1371600 h 1491342"/>
              <a:gd name="connsiteX32" fmla="*/ 2721428 w 3788228"/>
              <a:gd name="connsiteY32" fmla="*/ 1317171 h 1491342"/>
              <a:gd name="connsiteX33" fmla="*/ 2841171 w 3788228"/>
              <a:gd name="connsiteY33" fmla="*/ 1230085 h 1491342"/>
              <a:gd name="connsiteX34" fmla="*/ 3222171 w 3788228"/>
              <a:gd name="connsiteY34" fmla="*/ 1338942 h 1491342"/>
              <a:gd name="connsiteX35" fmla="*/ 3657600 w 3788228"/>
              <a:gd name="connsiteY35" fmla="*/ 1306285 h 149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788228" h="1491342">
                <a:moveTo>
                  <a:pt x="3788228" y="1240971"/>
                </a:moveTo>
                <a:lnTo>
                  <a:pt x="3385457" y="1066800"/>
                </a:lnTo>
                <a:lnTo>
                  <a:pt x="3004457" y="979714"/>
                </a:lnTo>
                <a:lnTo>
                  <a:pt x="2634342" y="957942"/>
                </a:lnTo>
                <a:lnTo>
                  <a:pt x="2383971" y="718457"/>
                </a:lnTo>
                <a:lnTo>
                  <a:pt x="2286000" y="685800"/>
                </a:lnTo>
                <a:lnTo>
                  <a:pt x="1959428" y="685800"/>
                </a:lnTo>
                <a:lnTo>
                  <a:pt x="1839685" y="522514"/>
                </a:lnTo>
                <a:lnTo>
                  <a:pt x="1741714" y="511628"/>
                </a:lnTo>
                <a:lnTo>
                  <a:pt x="1404257" y="511628"/>
                </a:lnTo>
                <a:lnTo>
                  <a:pt x="1240971" y="348342"/>
                </a:lnTo>
                <a:lnTo>
                  <a:pt x="1153885" y="283028"/>
                </a:lnTo>
                <a:lnTo>
                  <a:pt x="859971" y="217714"/>
                </a:lnTo>
                <a:lnTo>
                  <a:pt x="631371" y="43542"/>
                </a:lnTo>
                <a:lnTo>
                  <a:pt x="370114" y="0"/>
                </a:lnTo>
                <a:lnTo>
                  <a:pt x="76200" y="54428"/>
                </a:lnTo>
                <a:lnTo>
                  <a:pt x="108857" y="326571"/>
                </a:lnTo>
                <a:lnTo>
                  <a:pt x="130628" y="566057"/>
                </a:lnTo>
                <a:lnTo>
                  <a:pt x="87085" y="718457"/>
                </a:lnTo>
                <a:lnTo>
                  <a:pt x="0" y="925285"/>
                </a:lnTo>
                <a:lnTo>
                  <a:pt x="315685" y="1110342"/>
                </a:lnTo>
                <a:lnTo>
                  <a:pt x="468085" y="1284514"/>
                </a:lnTo>
                <a:lnTo>
                  <a:pt x="500742" y="1491342"/>
                </a:lnTo>
                <a:lnTo>
                  <a:pt x="500742" y="1491342"/>
                </a:lnTo>
                <a:lnTo>
                  <a:pt x="816428" y="1273628"/>
                </a:lnTo>
                <a:lnTo>
                  <a:pt x="1045028" y="1230085"/>
                </a:lnTo>
                <a:lnTo>
                  <a:pt x="1458685" y="1186542"/>
                </a:lnTo>
                <a:lnTo>
                  <a:pt x="1796142" y="1306285"/>
                </a:lnTo>
                <a:lnTo>
                  <a:pt x="1872342" y="1404257"/>
                </a:lnTo>
                <a:lnTo>
                  <a:pt x="2090057" y="1317171"/>
                </a:lnTo>
                <a:lnTo>
                  <a:pt x="2275114" y="1317171"/>
                </a:lnTo>
                <a:lnTo>
                  <a:pt x="2525485" y="1371600"/>
                </a:lnTo>
                <a:lnTo>
                  <a:pt x="2721428" y="1317171"/>
                </a:lnTo>
                <a:lnTo>
                  <a:pt x="2841171" y="1230085"/>
                </a:lnTo>
                <a:lnTo>
                  <a:pt x="3222171" y="1338942"/>
                </a:lnTo>
                <a:lnTo>
                  <a:pt x="3657600" y="1306285"/>
                </a:lnTo>
              </a:path>
            </a:pathLst>
          </a:custGeom>
          <a:solidFill>
            <a:srgbClr val="FF0000">
              <a:alpha val="18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088231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7" grpId="0" animBg="1"/>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E867A35-F3F8-F7F3-EA3B-FC66AE2DF7D4}"/>
              </a:ext>
            </a:extLst>
          </p:cNvPr>
          <p:cNvSpPr>
            <a:spLocks noGrp="1"/>
          </p:cNvSpPr>
          <p:nvPr>
            <p:ph type="title"/>
          </p:nvPr>
        </p:nvSpPr>
        <p:spPr>
          <a:xfrm>
            <a:off x="150876" y="1481329"/>
            <a:ext cx="3355522" cy="471788"/>
          </a:xfrm>
        </p:spPr>
        <p:txBody>
          <a:bodyPr>
            <a:normAutofit fontScale="90000"/>
          </a:bodyPr>
          <a:lstStyle/>
          <a:p>
            <a:r>
              <a:rPr lang="en-US" sz="2400" dirty="0"/>
              <a:t>High Severity: Forest Soils Respond</a:t>
            </a:r>
          </a:p>
        </p:txBody>
      </p:sp>
      <p:sp>
        <p:nvSpPr>
          <p:cNvPr id="11" name="Content Placeholder 10">
            <a:extLst>
              <a:ext uri="{FF2B5EF4-FFF2-40B4-BE49-F238E27FC236}">
                <a16:creationId xmlns:a16="http://schemas.microsoft.com/office/drawing/2014/main" id="{4CC2F510-0FA1-ABA5-0625-827F570F3049}"/>
              </a:ext>
            </a:extLst>
          </p:cNvPr>
          <p:cNvSpPr>
            <a:spLocks noGrp="1"/>
          </p:cNvSpPr>
          <p:nvPr>
            <p:ph sz="quarter" idx="10"/>
          </p:nvPr>
        </p:nvSpPr>
        <p:spPr>
          <a:xfrm>
            <a:off x="385354" y="2238587"/>
            <a:ext cx="4042564" cy="3380994"/>
          </a:xfrm>
        </p:spPr>
        <p:txBody>
          <a:bodyPr lIns="68580" tIns="34290" rIns="68580" bIns="34290" anchor="t"/>
          <a:lstStyle/>
          <a:p>
            <a:pPr marL="170974" indent="-170974"/>
            <a:r>
              <a:rPr lang="en-US" dirty="0"/>
              <a:t>Seeing the post-wildfire soil health story unfold.</a:t>
            </a:r>
          </a:p>
          <a:p>
            <a:pPr marL="513874" lvl="1" indent="-170974"/>
            <a:r>
              <a:rPr lang="en-US" sz="1500" dirty="0"/>
              <a:t>Placing these different impacts across a landscape is important</a:t>
            </a:r>
          </a:p>
          <a:p>
            <a:pPr marL="513874" lvl="1" indent="-170974"/>
            <a:r>
              <a:rPr lang="en-US" sz="1500" dirty="0"/>
              <a:t>What, how much, and where we focus post-fire stabilization efforts</a:t>
            </a:r>
          </a:p>
          <a:p>
            <a:pPr marL="856774" lvl="2" indent="-170974"/>
            <a:r>
              <a:rPr lang="en-US" sz="1350" dirty="0"/>
              <a:t>Detailed mapping and analysis</a:t>
            </a:r>
          </a:p>
          <a:p>
            <a:pPr marL="856774" lvl="2" indent="-170974"/>
            <a:r>
              <a:rPr lang="en-US" sz="1350" dirty="0"/>
              <a:t>Detailed plans of action</a:t>
            </a:r>
          </a:p>
          <a:p>
            <a:pPr marL="856774" lvl="2" indent="-170974"/>
            <a:r>
              <a:rPr lang="en-US" sz="1350" dirty="0"/>
              <a:t>Communication and transparency</a:t>
            </a:r>
          </a:p>
          <a:p>
            <a:pPr marL="685324" lvl="2" indent="0">
              <a:buNone/>
            </a:pPr>
            <a:endParaRPr lang="en-US" sz="900" dirty="0"/>
          </a:p>
        </p:txBody>
      </p:sp>
      <p:sp>
        <p:nvSpPr>
          <p:cNvPr id="8" name="TextBox 7">
            <a:extLst>
              <a:ext uri="{FF2B5EF4-FFF2-40B4-BE49-F238E27FC236}">
                <a16:creationId xmlns:a16="http://schemas.microsoft.com/office/drawing/2014/main" id="{C3273891-2D8A-3045-66CF-F5E6DAAB6F23}"/>
              </a:ext>
            </a:extLst>
          </p:cNvPr>
          <p:cNvSpPr txBox="1"/>
          <p:nvPr/>
        </p:nvSpPr>
        <p:spPr>
          <a:xfrm>
            <a:off x="8070940" y="5162705"/>
            <a:ext cx="1155248" cy="346249"/>
          </a:xfrm>
          <a:prstGeom prst="rect">
            <a:avLst/>
          </a:prstGeom>
          <a:noFill/>
        </p:spPr>
        <p:txBody>
          <a:bodyPr wrap="square" rtlCol="0">
            <a:spAutoFit/>
          </a:bodyPr>
          <a:lstStyle/>
          <a:p>
            <a:r>
              <a:rPr lang="en-US" sz="825" dirty="0"/>
              <a:t>Metz, Norman, Feinstein 2022</a:t>
            </a:r>
          </a:p>
        </p:txBody>
      </p:sp>
      <p:pic>
        <p:nvPicPr>
          <p:cNvPr id="3" name="Picture 2" descr="Map showing severity of burn areas and structure locations for forest fire.  ">
            <a:extLst>
              <a:ext uri="{FF2B5EF4-FFF2-40B4-BE49-F238E27FC236}">
                <a16:creationId xmlns:a16="http://schemas.microsoft.com/office/drawing/2014/main" id="{03D0F9F6-6BB2-9A89-6B65-83B2ABF99C0A}"/>
              </a:ext>
            </a:extLst>
          </p:cNvPr>
          <p:cNvPicPr>
            <a:picLocks noChangeAspect="1"/>
          </p:cNvPicPr>
          <p:nvPr/>
        </p:nvPicPr>
        <p:blipFill>
          <a:blip r:embed="rId3"/>
          <a:stretch>
            <a:fillRect/>
          </a:stretch>
        </p:blipFill>
        <p:spPr>
          <a:xfrm>
            <a:off x="4716084" y="1254726"/>
            <a:ext cx="3355522" cy="4348549"/>
          </a:xfrm>
          <a:prstGeom prst="rect">
            <a:avLst/>
          </a:prstGeom>
        </p:spPr>
      </p:pic>
    </p:spTree>
    <p:extLst>
      <p:ext uri="{BB962C8B-B14F-4D97-AF65-F5344CB8AC3E}">
        <p14:creationId xmlns:p14="http://schemas.microsoft.com/office/powerpoint/2010/main" val="3969942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E867A35-F3F8-F7F3-EA3B-FC66AE2DF7D4}"/>
              </a:ext>
            </a:extLst>
          </p:cNvPr>
          <p:cNvSpPr>
            <a:spLocks noGrp="1"/>
          </p:cNvSpPr>
          <p:nvPr>
            <p:ph type="title"/>
          </p:nvPr>
        </p:nvSpPr>
        <p:spPr>
          <a:xfrm>
            <a:off x="150876" y="1481329"/>
            <a:ext cx="3727160" cy="471788"/>
          </a:xfrm>
        </p:spPr>
        <p:txBody>
          <a:bodyPr>
            <a:normAutofit fontScale="90000"/>
          </a:bodyPr>
          <a:lstStyle/>
          <a:p>
            <a:r>
              <a:rPr lang="en-US" sz="2400" dirty="0"/>
              <a:t>High Severity: Forest Soils Respond</a:t>
            </a:r>
          </a:p>
        </p:txBody>
      </p:sp>
      <p:sp>
        <p:nvSpPr>
          <p:cNvPr id="11" name="Content Placeholder 10">
            <a:extLst>
              <a:ext uri="{FF2B5EF4-FFF2-40B4-BE49-F238E27FC236}">
                <a16:creationId xmlns:a16="http://schemas.microsoft.com/office/drawing/2014/main" id="{4CC2F510-0FA1-ABA5-0625-827F570F3049}"/>
              </a:ext>
            </a:extLst>
          </p:cNvPr>
          <p:cNvSpPr>
            <a:spLocks noGrp="1"/>
          </p:cNvSpPr>
          <p:nvPr>
            <p:ph sz="quarter" idx="10"/>
          </p:nvPr>
        </p:nvSpPr>
        <p:spPr>
          <a:xfrm>
            <a:off x="385354" y="2238587"/>
            <a:ext cx="4042564" cy="3380994"/>
          </a:xfrm>
        </p:spPr>
        <p:txBody>
          <a:bodyPr/>
          <a:lstStyle/>
          <a:p>
            <a:r>
              <a:rPr lang="en-US" dirty="0"/>
              <a:t>Seeing the post-wildfire soil health story unfold</a:t>
            </a:r>
          </a:p>
          <a:p>
            <a:pPr lvl="1"/>
            <a:r>
              <a:rPr lang="en-US" sz="1500" dirty="0"/>
              <a:t>Placing these different impacts across a landscape is important</a:t>
            </a:r>
          </a:p>
          <a:p>
            <a:pPr marL="685783" lvl="2" indent="0">
              <a:buNone/>
            </a:pPr>
            <a:endParaRPr lang="en-US" sz="900" dirty="0"/>
          </a:p>
        </p:txBody>
      </p:sp>
      <p:sp>
        <p:nvSpPr>
          <p:cNvPr id="8" name="TextBox 7">
            <a:extLst>
              <a:ext uri="{FF2B5EF4-FFF2-40B4-BE49-F238E27FC236}">
                <a16:creationId xmlns:a16="http://schemas.microsoft.com/office/drawing/2014/main" id="{C3273891-2D8A-3045-66CF-F5E6DAAB6F23}"/>
              </a:ext>
            </a:extLst>
          </p:cNvPr>
          <p:cNvSpPr txBox="1"/>
          <p:nvPr/>
        </p:nvSpPr>
        <p:spPr>
          <a:xfrm>
            <a:off x="8132671" y="5288251"/>
            <a:ext cx="1155248" cy="346249"/>
          </a:xfrm>
          <a:prstGeom prst="rect">
            <a:avLst/>
          </a:prstGeom>
          <a:noFill/>
        </p:spPr>
        <p:txBody>
          <a:bodyPr wrap="square" rtlCol="0">
            <a:spAutoFit/>
          </a:bodyPr>
          <a:lstStyle/>
          <a:p>
            <a:r>
              <a:rPr lang="en-US" sz="825" dirty="0"/>
              <a:t>Metz, Norman, Feinstein 2022</a:t>
            </a:r>
          </a:p>
        </p:txBody>
      </p:sp>
      <p:pic>
        <p:nvPicPr>
          <p:cNvPr id="3" name="Picture 2" descr="map image showing probability of debris flow maps following forest fire.">
            <a:extLst>
              <a:ext uri="{FF2B5EF4-FFF2-40B4-BE49-F238E27FC236}">
                <a16:creationId xmlns:a16="http://schemas.microsoft.com/office/drawing/2014/main" id="{03D0F9F6-6BB2-9A89-6B65-83B2ABF99C0A}"/>
              </a:ext>
            </a:extLst>
          </p:cNvPr>
          <p:cNvPicPr>
            <a:picLocks noChangeAspect="1"/>
          </p:cNvPicPr>
          <p:nvPr/>
        </p:nvPicPr>
        <p:blipFill>
          <a:blip r:embed="rId3"/>
          <a:stretch>
            <a:fillRect/>
          </a:stretch>
        </p:blipFill>
        <p:spPr>
          <a:xfrm>
            <a:off x="4777149" y="1262868"/>
            <a:ext cx="3355522" cy="4348549"/>
          </a:xfrm>
          <a:prstGeom prst="rect">
            <a:avLst/>
          </a:prstGeom>
        </p:spPr>
      </p:pic>
      <p:pic>
        <p:nvPicPr>
          <p:cNvPr id="6" name="Picture 5" descr="Map image showing debris flow path potential following wildfire">
            <a:extLst>
              <a:ext uri="{FF2B5EF4-FFF2-40B4-BE49-F238E27FC236}">
                <a16:creationId xmlns:a16="http://schemas.microsoft.com/office/drawing/2014/main" id="{76DFC4AD-7327-EC81-5379-6690865BB5A1}"/>
              </a:ext>
            </a:extLst>
          </p:cNvPr>
          <p:cNvPicPr>
            <a:picLocks noChangeAspect="1"/>
          </p:cNvPicPr>
          <p:nvPr/>
        </p:nvPicPr>
        <p:blipFill>
          <a:blip r:embed="rId4">
            <a:alphaModFix/>
          </a:blip>
          <a:stretch>
            <a:fillRect/>
          </a:stretch>
        </p:blipFill>
        <p:spPr>
          <a:xfrm>
            <a:off x="4764961" y="1246584"/>
            <a:ext cx="3381762" cy="4364832"/>
          </a:xfrm>
          <a:prstGeom prst="rect">
            <a:avLst/>
          </a:prstGeom>
        </p:spPr>
      </p:pic>
    </p:spTree>
    <p:extLst>
      <p:ext uri="{BB962C8B-B14F-4D97-AF65-F5344CB8AC3E}">
        <p14:creationId xmlns:p14="http://schemas.microsoft.com/office/powerpoint/2010/main" val="2334584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90EE4-9666-18ED-EF57-94200FC5B5D3}"/>
              </a:ext>
            </a:extLst>
          </p:cNvPr>
          <p:cNvSpPr>
            <a:spLocks noGrp="1"/>
          </p:cNvSpPr>
          <p:nvPr>
            <p:ph type="body" sz="quarter" idx="11"/>
          </p:nvPr>
        </p:nvSpPr>
        <p:spPr/>
        <p:txBody>
          <a:bodyPr>
            <a:normAutofit/>
          </a:bodyPr>
          <a:lstStyle/>
          <a:p>
            <a:r>
              <a:rPr lang="en-US" sz="2100" dirty="0"/>
              <a:t>“Good” Fire and Soil Health: The Take Home</a:t>
            </a:r>
            <a:r>
              <a:rPr lang="en-US" sz="2700" dirty="0"/>
              <a:t>	</a:t>
            </a:r>
          </a:p>
        </p:txBody>
      </p:sp>
      <p:pic>
        <p:nvPicPr>
          <p:cNvPr id="8" name="Picture Placeholder 7" descr="A foresters with drip torches starting a burn line.">
            <a:extLst>
              <a:ext uri="{FF2B5EF4-FFF2-40B4-BE49-F238E27FC236}">
                <a16:creationId xmlns:a16="http://schemas.microsoft.com/office/drawing/2014/main" id="{633EC11C-B747-8346-02A1-D4381FE362DA}"/>
              </a:ext>
            </a:extLst>
          </p:cNvPr>
          <p:cNvPicPr>
            <a:picLocks noGrp="1" noChangeAspect="1"/>
          </p:cNvPicPr>
          <p:nvPr>
            <p:ph type="pic" sz="quarter" idx="12"/>
          </p:nvPr>
        </p:nvPicPr>
        <p:blipFill>
          <a:blip r:embed="rId3"/>
          <a:srcRect l="20479" r="20479"/>
          <a:stretch>
            <a:fillRect/>
          </a:stretch>
        </p:blipFill>
        <p:spPr>
          <a:xfrm>
            <a:off x="6693408" y="729431"/>
            <a:ext cx="2221994" cy="5408924"/>
          </a:xfrm>
        </p:spPr>
      </p:pic>
      <p:sp>
        <p:nvSpPr>
          <p:cNvPr id="4" name="Content Placeholder 3">
            <a:extLst>
              <a:ext uri="{FF2B5EF4-FFF2-40B4-BE49-F238E27FC236}">
                <a16:creationId xmlns:a16="http://schemas.microsoft.com/office/drawing/2014/main" id="{A744422B-2579-6F93-B403-B7A27D2D9761}"/>
              </a:ext>
            </a:extLst>
          </p:cNvPr>
          <p:cNvSpPr>
            <a:spLocks noGrp="1"/>
          </p:cNvSpPr>
          <p:nvPr>
            <p:ph sz="quarter" idx="13"/>
          </p:nvPr>
        </p:nvSpPr>
        <p:spPr/>
        <p:txBody>
          <a:bodyPr/>
          <a:lstStyle/>
          <a:p>
            <a:r>
              <a:rPr lang="en-US" dirty="0"/>
              <a:t>Fire is as natural as the sun and the rain</a:t>
            </a:r>
          </a:p>
          <a:p>
            <a:pPr lvl="1"/>
            <a:r>
              <a:rPr lang="en-US" dirty="0"/>
              <a:t>Fire effects on nutrient pools is straight forward.</a:t>
            </a:r>
          </a:p>
          <a:p>
            <a:pPr lvl="2"/>
            <a:r>
              <a:rPr lang="en-US" dirty="0"/>
              <a:t>Soil Organic Matter increases!</a:t>
            </a:r>
          </a:p>
          <a:p>
            <a:pPr lvl="2"/>
            <a:r>
              <a:rPr lang="en-US" dirty="0"/>
              <a:t>Nitrogen increases, but is highly mobile </a:t>
            </a:r>
          </a:p>
          <a:p>
            <a:pPr lvl="2"/>
            <a:r>
              <a:rPr lang="en-US" dirty="0"/>
              <a:t>Phosphorus can marginally increase</a:t>
            </a:r>
          </a:p>
          <a:p>
            <a:pPr lvl="1"/>
            <a:r>
              <a:rPr lang="en-US" dirty="0"/>
              <a:t>Soil biotic communities shift and thrive in post fire environments if it doesn’t get too hot.</a:t>
            </a:r>
          </a:p>
          <a:p>
            <a:pPr lvl="1"/>
            <a:r>
              <a:rPr lang="en-US" dirty="0"/>
              <a:t>Hydrophobicity happens in good fires too, just not as much and persist as long</a:t>
            </a:r>
          </a:p>
          <a:p>
            <a:pPr lvl="1"/>
            <a:r>
              <a:rPr lang="en-US" dirty="0"/>
              <a:t>Prescribed Burning 338 is a soil health practice!</a:t>
            </a:r>
          </a:p>
          <a:p>
            <a:pPr lvl="2"/>
            <a:endParaRPr lang="en-US" dirty="0"/>
          </a:p>
          <a:p>
            <a:pPr marL="685783" lvl="2" indent="0">
              <a:buNone/>
            </a:pPr>
            <a:endParaRPr lang="en-US" dirty="0"/>
          </a:p>
          <a:p>
            <a:endParaRPr lang="en-US" dirty="0"/>
          </a:p>
        </p:txBody>
      </p:sp>
    </p:spTree>
    <p:extLst>
      <p:ext uri="{BB962C8B-B14F-4D97-AF65-F5344CB8AC3E}">
        <p14:creationId xmlns:p14="http://schemas.microsoft.com/office/powerpoint/2010/main" val="822123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090EE4-9666-18ED-EF57-94200FC5B5D3}"/>
              </a:ext>
            </a:extLst>
          </p:cNvPr>
          <p:cNvSpPr>
            <a:spLocks noGrp="1"/>
          </p:cNvSpPr>
          <p:nvPr>
            <p:ph type="body" sz="quarter" idx="11"/>
          </p:nvPr>
        </p:nvSpPr>
        <p:spPr/>
        <p:txBody>
          <a:bodyPr>
            <a:normAutofit/>
          </a:bodyPr>
          <a:lstStyle/>
          <a:p>
            <a:r>
              <a:rPr lang="en-US" sz="2100" dirty="0"/>
              <a:t>“Bad” Fire and Soil Health: The Take Home</a:t>
            </a:r>
            <a:r>
              <a:rPr lang="en-US" sz="2700" dirty="0"/>
              <a:t>	</a:t>
            </a:r>
          </a:p>
        </p:txBody>
      </p:sp>
      <p:pic>
        <p:nvPicPr>
          <p:cNvPr id="8" name="Picture Placeholder 7" descr="Soil profile with ash layer at the top ">
            <a:extLst>
              <a:ext uri="{FF2B5EF4-FFF2-40B4-BE49-F238E27FC236}">
                <a16:creationId xmlns:a16="http://schemas.microsoft.com/office/drawing/2014/main" id="{4A64EA18-0678-4627-3663-D5FEFFD207CB}"/>
              </a:ext>
            </a:extLst>
          </p:cNvPr>
          <p:cNvPicPr>
            <a:picLocks noGrp="1" noChangeAspect="1"/>
          </p:cNvPicPr>
          <p:nvPr>
            <p:ph type="pic" sz="quarter" idx="12"/>
          </p:nvPr>
        </p:nvPicPr>
        <p:blipFill>
          <a:blip r:embed="rId3"/>
          <a:srcRect l="16843" r="16843"/>
          <a:stretch/>
        </p:blipFill>
        <p:spPr/>
      </p:pic>
      <p:sp>
        <p:nvSpPr>
          <p:cNvPr id="4" name="Content Placeholder 3">
            <a:extLst>
              <a:ext uri="{FF2B5EF4-FFF2-40B4-BE49-F238E27FC236}">
                <a16:creationId xmlns:a16="http://schemas.microsoft.com/office/drawing/2014/main" id="{A744422B-2579-6F93-B403-B7A27D2D9761}"/>
              </a:ext>
            </a:extLst>
          </p:cNvPr>
          <p:cNvSpPr>
            <a:spLocks noGrp="1"/>
          </p:cNvSpPr>
          <p:nvPr>
            <p:ph sz="quarter" idx="13"/>
          </p:nvPr>
        </p:nvSpPr>
        <p:spPr>
          <a:xfrm>
            <a:off x="377190" y="1880090"/>
            <a:ext cx="6316218" cy="3580927"/>
          </a:xfrm>
        </p:spPr>
        <p:txBody>
          <a:bodyPr>
            <a:normAutofit/>
          </a:bodyPr>
          <a:lstStyle/>
          <a:p>
            <a:r>
              <a:rPr lang="en-US" dirty="0"/>
              <a:t>Widespread and uncharacteristic fires</a:t>
            </a:r>
          </a:p>
          <a:p>
            <a:pPr lvl="1"/>
            <a:r>
              <a:rPr lang="en-US" dirty="0"/>
              <a:t>Significant losses of O and sometimes A horizons.</a:t>
            </a:r>
          </a:p>
          <a:p>
            <a:pPr lvl="2"/>
            <a:r>
              <a:rPr lang="en-US" dirty="0"/>
              <a:t>Soil Organic Matter losses!</a:t>
            </a:r>
          </a:p>
          <a:p>
            <a:pPr lvl="2"/>
            <a:r>
              <a:rPr lang="en-US" dirty="0"/>
              <a:t>Nitrogen is volatilized!</a:t>
            </a:r>
          </a:p>
          <a:p>
            <a:pPr lvl="2"/>
            <a:r>
              <a:rPr lang="en-US" dirty="0"/>
              <a:t>Heavy metals are isolated and transportable!</a:t>
            </a:r>
          </a:p>
          <a:p>
            <a:pPr lvl="1"/>
            <a:r>
              <a:rPr lang="en-US" dirty="0"/>
              <a:t>Soil biotic communities significantly shift to be bacteria dominated.</a:t>
            </a:r>
          </a:p>
          <a:p>
            <a:pPr lvl="1"/>
            <a:r>
              <a:rPr lang="en-US" dirty="0"/>
              <a:t>Where hydrophobicity is widespread (&gt;40% of a watershed) and contributes to erosion, transport of heavy metals, hydrologic peak flows, and ash</a:t>
            </a:r>
          </a:p>
          <a:p>
            <a:pPr marL="685783" lvl="2" indent="0">
              <a:buNone/>
            </a:pPr>
            <a:endParaRPr lang="en-US" dirty="0"/>
          </a:p>
          <a:p>
            <a:endParaRPr lang="en-US" dirty="0"/>
          </a:p>
        </p:txBody>
      </p:sp>
      <p:sp>
        <p:nvSpPr>
          <p:cNvPr id="9" name="TextBox 8">
            <a:extLst>
              <a:ext uri="{FF2B5EF4-FFF2-40B4-BE49-F238E27FC236}">
                <a16:creationId xmlns:a16="http://schemas.microsoft.com/office/drawing/2014/main" id="{0F39D75A-34E7-F3B4-227C-862BE201ADD2}"/>
              </a:ext>
            </a:extLst>
          </p:cNvPr>
          <p:cNvSpPr txBox="1"/>
          <p:nvPr/>
        </p:nvSpPr>
        <p:spPr>
          <a:xfrm>
            <a:off x="8048746" y="5457825"/>
            <a:ext cx="979715" cy="207749"/>
          </a:xfrm>
          <a:prstGeom prst="rect">
            <a:avLst/>
          </a:prstGeom>
          <a:noFill/>
        </p:spPr>
        <p:txBody>
          <a:bodyPr wrap="square" rtlCol="0">
            <a:spAutoFit/>
          </a:bodyPr>
          <a:lstStyle/>
          <a:p>
            <a:r>
              <a:rPr lang="en-US" sz="750" dirty="0"/>
              <a:t>Photo: USFS</a:t>
            </a:r>
          </a:p>
        </p:txBody>
      </p:sp>
    </p:spTree>
    <p:extLst>
      <p:ext uri="{BB962C8B-B14F-4D97-AF65-F5344CB8AC3E}">
        <p14:creationId xmlns:p14="http://schemas.microsoft.com/office/powerpoint/2010/main" val="3432745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descr="Please add alternate text for the image.">
            <a:extLst>
              <a:ext uri="{FF2B5EF4-FFF2-40B4-BE49-F238E27FC236}">
                <a16:creationId xmlns:a16="http://schemas.microsoft.com/office/drawing/2014/main" id="{282331C3-784F-03D9-62DB-F7A4CE9869C3}"/>
              </a:ext>
            </a:extLst>
          </p:cNvPr>
          <p:cNvSpPr>
            <a:spLocks noGrp="1"/>
          </p:cNvSpPr>
          <p:nvPr>
            <p:ph type="pic" sz="quarter" idx="12"/>
          </p:nvPr>
        </p:nvSpPr>
        <p:spPr/>
        <p:txBody>
          <a:bodyPr/>
          <a:lstStyle/>
          <a:p>
            <a:endParaRPr lang="en-US"/>
          </a:p>
        </p:txBody>
      </p:sp>
      <p:sp>
        <p:nvSpPr>
          <p:cNvPr id="5" name="Text Placeholder 4">
            <a:extLst>
              <a:ext uri="{FF2B5EF4-FFF2-40B4-BE49-F238E27FC236}">
                <a16:creationId xmlns:a16="http://schemas.microsoft.com/office/drawing/2014/main" id="{12F14CC4-6951-D46C-33B7-B2FDDA064A2B}"/>
              </a:ext>
            </a:extLst>
          </p:cNvPr>
          <p:cNvSpPr>
            <a:spLocks noGrp="1"/>
          </p:cNvSpPr>
          <p:nvPr>
            <p:ph type="title" idx="4294967295"/>
          </p:nvPr>
        </p:nvSpPr>
        <p:spPr>
          <a:xfrm>
            <a:off x="0" y="1482329"/>
            <a:ext cx="6549629" cy="397669"/>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spcBef>
                <a:spcPts val="750"/>
              </a:spcBef>
              <a:defRPr/>
            </a:pPr>
            <a:r>
              <a:rPr lang="en-US" sz="3000" b="1" dirty="0">
                <a:solidFill>
                  <a:schemeClr val="accent4"/>
                </a:solidFill>
                <a:ea typeface="Open Sans" panose="020B0606030504020204" pitchFamily="34" charset="0"/>
                <a:cs typeface="Open Sans" panose="020B0606030504020204" pitchFamily="34" charset="0"/>
              </a:rPr>
              <a:t>Many Thanks</a:t>
            </a:r>
          </a:p>
        </p:txBody>
      </p:sp>
      <p:pic>
        <p:nvPicPr>
          <p:cNvPr id="9" name="Picture 8" descr="Forest with trees, grass, and yellow flowers ">
            <a:extLst>
              <a:ext uri="{FF2B5EF4-FFF2-40B4-BE49-F238E27FC236}">
                <a16:creationId xmlns:a16="http://schemas.microsoft.com/office/drawing/2014/main" id="{DD02B440-ACCF-AC77-84DD-ECDC2BD1EC07}"/>
              </a:ext>
            </a:extLst>
          </p:cNvPr>
          <p:cNvPicPr>
            <a:picLocks noChangeAspect="1"/>
          </p:cNvPicPr>
          <p:nvPr/>
        </p:nvPicPr>
        <p:blipFill>
          <a:blip r:embed="rId2"/>
          <a:stretch>
            <a:fillRect/>
          </a:stretch>
        </p:blipFill>
        <p:spPr>
          <a:xfrm>
            <a:off x="4572000" y="1428180"/>
            <a:ext cx="4497740" cy="4140134"/>
          </a:xfrm>
          <a:prstGeom prst="rect">
            <a:avLst/>
          </a:prstGeom>
        </p:spPr>
      </p:pic>
      <p:sp>
        <p:nvSpPr>
          <p:cNvPr id="8" name="TextBox 7">
            <a:extLst>
              <a:ext uri="{FF2B5EF4-FFF2-40B4-BE49-F238E27FC236}">
                <a16:creationId xmlns:a16="http://schemas.microsoft.com/office/drawing/2014/main" id="{A215C9E2-CDD7-4F04-D61C-38B7C48809DD}"/>
              </a:ext>
            </a:extLst>
          </p:cNvPr>
          <p:cNvSpPr txBox="1"/>
          <p:nvPr/>
        </p:nvSpPr>
        <p:spPr>
          <a:xfrm>
            <a:off x="148106" y="2624071"/>
            <a:ext cx="4273322" cy="1315745"/>
          </a:xfrm>
          <a:prstGeom prst="rect">
            <a:avLst/>
          </a:prstGeom>
          <a:noFill/>
        </p:spPr>
        <p:txBody>
          <a:bodyPr wrap="square" lIns="68580" tIns="34290" rIns="68580" bIns="34290" anchor="t">
            <a:spAutoFit/>
          </a:bodyPr>
          <a:lstStyle/>
          <a:p>
            <a:r>
              <a:rPr lang="en-US" sz="1350" dirty="0">
                <a:solidFill>
                  <a:schemeClr val="accent5"/>
                </a:solidFill>
              </a:rPr>
              <a:t>For more information on Managing Soil Health, </a:t>
            </a:r>
          </a:p>
          <a:p>
            <a:r>
              <a:rPr lang="en-US" sz="1350" dirty="0">
                <a:solidFill>
                  <a:schemeClr val="accent5"/>
                </a:solidFill>
              </a:rPr>
              <a:t>visit us here: </a:t>
            </a:r>
          </a:p>
          <a:p>
            <a:endParaRPr lang="en-US" sz="1350" dirty="0">
              <a:solidFill>
                <a:schemeClr val="accent5"/>
              </a:solidFill>
            </a:endParaRPr>
          </a:p>
          <a:p>
            <a:pPr algn="ctr"/>
            <a:r>
              <a:rPr lang="en-US" sz="1350" dirty="0">
                <a:solidFill>
                  <a:schemeClr val="accent1"/>
                </a:solidFill>
                <a:hlinkClick r:id="rId3">
                  <a:extLst>
                    <a:ext uri="{A12FA001-AC4F-418D-AE19-62706E023703}">
                      <ahyp:hlinkClr xmlns:ahyp="http://schemas.microsoft.com/office/drawing/2018/hyperlinkcolor" val="tx"/>
                    </a:ext>
                  </a:extLst>
                </a:hlinkClick>
              </a:rPr>
              <a:t>https://www.nrcs.usda.gov/conservation-basics/natural-resource-concerns/soils/soil-health</a:t>
            </a:r>
          </a:p>
        </p:txBody>
      </p:sp>
      <p:sp>
        <p:nvSpPr>
          <p:cNvPr id="11" name="TextBox 10">
            <a:extLst>
              <a:ext uri="{FF2B5EF4-FFF2-40B4-BE49-F238E27FC236}">
                <a16:creationId xmlns:a16="http://schemas.microsoft.com/office/drawing/2014/main" id="{EBBD4F69-CBC3-8322-7714-C58533A2F138}"/>
              </a:ext>
            </a:extLst>
          </p:cNvPr>
          <p:cNvSpPr txBox="1"/>
          <p:nvPr/>
        </p:nvSpPr>
        <p:spPr>
          <a:xfrm>
            <a:off x="228601" y="5022294"/>
            <a:ext cx="4189061" cy="507831"/>
          </a:xfrm>
          <a:prstGeom prst="rect">
            <a:avLst/>
          </a:prstGeom>
          <a:noFill/>
        </p:spPr>
        <p:txBody>
          <a:bodyPr wrap="square" rtlCol="0">
            <a:spAutoFit/>
          </a:bodyPr>
          <a:lstStyle/>
          <a:p>
            <a:pPr algn="ctr"/>
            <a:r>
              <a:rPr lang="en-US" sz="1350" b="1" dirty="0">
                <a:solidFill>
                  <a:srgbClr val="000000"/>
                </a:solidFill>
              </a:rPr>
              <a:t>USDA is an equal opportunity provider, employer, and lender. </a:t>
            </a:r>
          </a:p>
        </p:txBody>
      </p:sp>
    </p:spTree>
    <p:extLst>
      <p:ext uri="{BB962C8B-B14F-4D97-AF65-F5344CB8AC3E}">
        <p14:creationId xmlns:p14="http://schemas.microsoft.com/office/powerpoint/2010/main" val="1104811498"/>
      </p:ext>
    </p:extLst>
  </p:cSld>
  <p:clrMapOvr>
    <a:masterClrMapping/>
  </p:clrMapOvr>
</p:sld>
</file>

<file path=ppt/theme/theme1.xml><?xml version="1.0" encoding="utf-8"?>
<a:theme xmlns:a="http://schemas.openxmlformats.org/drawingml/2006/main" name="2_Title Page">
  <a:themeElements>
    <a:clrScheme name="NRCS Color Palette">
      <a:dk1>
        <a:srgbClr val="2A2C2C"/>
      </a:dk1>
      <a:lt1>
        <a:sysClr val="window" lastClr="FFFFFF"/>
      </a:lt1>
      <a:dk2>
        <a:srgbClr val="545859"/>
      </a:dk2>
      <a:lt2>
        <a:srgbClr val="E7E6E6"/>
      </a:lt2>
      <a:accent1>
        <a:srgbClr val="658D1B"/>
      </a:accent1>
      <a:accent2>
        <a:srgbClr val="0B4235"/>
      </a:accent2>
      <a:accent3>
        <a:srgbClr val="FFCA63"/>
      </a:accent3>
      <a:accent4>
        <a:srgbClr val="19567B"/>
      </a:accent4>
      <a:accent5>
        <a:srgbClr val="724324"/>
      </a:accent5>
      <a:accent6>
        <a:srgbClr val="545859"/>
      </a:accent6>
      <a:hlink>
        <a:srgbClr val="003DA5"/>
      </a:hlink>
      <a:folHlink>
        <a:srgbClr val="02376C"/>
      </a:folHlink>
    </a:clrScheme>
    <a:fontScheme name="NRCS Primary Font (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_MODULE 5_Forestland Soil Health" id="{5CBF5C73-322E-41BB-8D8F-7CA9EF479D00}" vid="{788114C0-F362-46AE-A643-A43A45421A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3fb875a-8af9-4255-b008-0995492d31cd" xsi:nil="true"/>
    <lcf76f155ced4ddcb4097134ff3c332f xmlns="12363614-19a6-4ba2-943c-7caa8a5735f9">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SharedWithUsers xmlns="849593af-9ef4-4dc7-a991-ea6257baf2f0">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0DF2ABC03FB6E4E9B76E3A625F5898B" ma:contentTypeVersion="19" ma:contentTypeDescription="Create a new document." ma:contentTypeScope="" ma:versionID="e3d415994b0bf6366365def82154d1ba">
  <xsd:schema xmlns:xsd="http://www.w3.org/2001/XMLSchema" xmlns:xs="http://www.w3.org/2001/XMLSchema" xmlns:p="http://schemas.microsoft.com/office/2006/metadata/properties" xmlns:ns1="http://schemas.microsoft.com/sharepoint/v3" xmlns:ns2="12363614-19a6-4ba2-943c-7caa8a5735f9" xmlns:ns3="849593af-9ef4-4dc7-a991-ea6257baf2f0" xmlns:ns4="73fb875a-8af9-4255-b008-0995492d31cd" targetNamespace="http://schemas.microsoft.com/office/2006/metadata/properties" ma:root="true" ma:fieldsID="2a2c3adffaa7d5cde45e05417bd96747" ns1:_="" ns2:_="" ns3:_="" ns4:_="">
    <xsd:import namespace="http://schemas.microsoft.com/sharepoint/v3"/>
    <xsd:import namespace="12363614-19a6-4ba2-943c-7caa8a5735f9"/>
    <xsd:import namespace="849593af-9ef4-4dc7-a991-ea6257baf2f0"/>
    <xsd:import namespace="73fb875a-8af9-4255-b008-0995492d31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363614-19a6-4ba2-943c-7caa8a5735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9593af-9ef4-4dc7-a991-ea6257baf2f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643d039f-5583-46f0-8301-9a8ed676b916}" ma:internalName="TaxCatchAll" ma:showField="CatchAllData" ma:web="849593af-9ef4-4dc7-a991-ea6257baf2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5787A5-96AB-4A15-B7EB-76A978E87EE1}">
  <ds:schemaRefs>
    <ds:schemaRef ds:uri="http://purl.org/dc/dcmitype/"/>
    <ds:schemaRef ds:uri="http://purl.org/dc/terms/"/>
    <ds:schemaRef ds:uri="190132a1-b740-41e9-a9d3-aef04dc8f2ab"/>
    <ds:schemaRef ds:uri="http://schemas.openxmlformats.org/package/2006/metadata/core-properties"/>
    <ds:schemaRef ds:uri="http://purl.org/dc/elements/1.1/"/>
    <ds:schemaRef ds:uri="http://schemas.microsoft.com/office/2006/documentManagement/types"/>
    <ds:schemaRef ds:uri="http://schemas.microsoft.com/office/2006/metadata/properties"/>
    <ds:schemaRef ds:uri="http://schemas.microsoft.com/office/infopath/2007/PartnerControls"/>
    <ds:schemaRef ds:uri="1fa27c74-dbb6-4e30-b933-9d82255035f8"/>
    <ds:schemaRef ds:uri="73fb875a-8af9-4255-b008-0995492d31cd"/>
    <ds:schemaRef ds:uri="http://www.w3.org/XML/1998/namespace"/>
    <ds:schemaRef ds:uri="12363614-19a6-4ba2-943c-7caa8a5735f9"/>
    <ds:schemaRef ds:uri="http://schemas.microsoft.com/sharepoint/v3"/>
    <ds:schemaRef ds:uri="849593af-9ef4-4dc7-a991-ea6257baf2f0"/>
  </ds:schemaRefs>
</ds:datastoreItem>
</file>

<file path=customXml/itemProps2.xml><?xml version="1.0" encoding="utf-8"?>
<ds:datastoreItem xmlns:ds="http://schemas.openxmlformats.org/officeDocument/2006/customXml" ds:itemID="{841DBA9E-642A-4BB1-86C5-CA90FE3DF62E}">
  <ds:schemaRefs>
    <ds:schemaRef ds:uri="http://schemas.microsoft.com/sharepoint/v3/contenttype/forms"/>
  </ds:schemaRefs>
</ds:datastoreItem>
</file>

<file path=customXml/itemProps3.xml><?xml version="1.0" encoding="utf-8"?>
<ds:datastoreItem xmlns:ds="http://schemas.openxmlformats.org/officeDocument/2006/customXml" ds:itemID="{49B9755B-AC03-430C-864F-637DA9B0E8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2363614-19a6-4ba2-943c-7caa8a5735f9"/>
    <ds:schemaRef ds:uri="849593af-9ef4-4dc7-a991-ea6257baf2f0"/>
    <ds:schemaRef ds:uri="73fb875a-8af9-4255-b008-0995492d31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Module 6 - Forest Soil Health PILOT Training (Final)</Template>
  <TotalTime>226</TotalTime>
  <Words>4452</Words>
  <Application>Microsoft Office PowerPoint</Application>
  <PresentationFormat>On-screen Show (4:3)</PresentationFormat>
  <Paragraphs>289</Paragraphs>
  <Slides>22</Slides>
  <Notes>21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2_Title Page</vt:lpstr>
      <vt:lpstr>PowerPoint Presentation</vt:lpstr>
      <vt:lpstr>PowerPoint Presentation</vt:lpstr>
      <vt:lpstr>Fire as Physical, Chemical, and Ecological Processes</vt:lpstr>
      <vt:lpstr>Fire as Physical, Chemical, and Ecological Processes</vt:lpstr>
      <vt:lpstr>Fire as Physical, Chemical, and Ecological Processes</vt:lpstr>
      <vt:lpstr>Fire as Physical, Chemical, and Ecological Processes</vt:lpstr>
      <vt:lpstr>Fire as Physical, Chemical, and Ecological Processes</vt:lpstr>
      <vt:lpstr>Fire as Physical, Chemical, and Ecological Processes</vt:lpstr>
      <vt:lpstr>Fire as Physical, Chemical, and Ecological Processes</vt:lpstr>
      <vt:lpstr>Fire as Physical, Chemical, and Ecological Processes</vt:lpstr>
      <vt:lpstr>Good Fire or Bad Fire: Forest Soils Do Respond</vt:lpstr>
      <vt:lpstr>Good Fire or Bad Fire: Forest Soils Respond</vt:lpstr>
      <vt:lpstr>Good Fire or Bad Fire: Forest Soils Do Respond</vt:lpstr>
      <vt:lpstr>Good Fire or Bad Fire: Forest Soils Respond</vt:lpstr>
      <vt:lpstr>High Severity: Forest Soils Respond </vt:lpstr>
      <vt:lpstr>High Severity: Forest Soils Respond</vt:lpstr>
      <vt:lpstr>High Severity: Forest Soils Respond</vt:lpstr>
      <vt:lpstr>High Severity: Forest Soils Respond</vt:lpstr>
      <vt:lpstr>High Severity: Forest Soils Respond</vt:lpstr>
      <vt:lpstr>PowerPoint Presentation</vt:lpstr>
      <vt:lpstr>PowerPoint Presentation</vt:lpstr>
      <vt:lpstr>Many 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Feinstein, Jonas - FPAC-NRCS, OR</dc:creator>
  <cp:lastModifiedBy>Sirovatka, Nick - FPAC-NRCS, OR</cp:lastModifiedBy>
  <cp:revision>47</cp:revision>
  <dcterms:created xsi:type="dcterms:W3CDTF">2024-09-11T18:10:04Z</dcterms:created>
  <dcterms:modified xsi:type="dcterms:W3CDTF">2026-01-12T20:32:01Z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0x01010020DF2ABC03FB6E4E9B76E3A625F5898B</vt:lpwstr>
  </property>
  <property fmtid="{D5CDD505-2E9C-101B-9397-08002B2CF9AE}" pid="4" name="Order">
    <vt:lpwstr>190800.000000000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